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Noto Naskh Arabic" panose="020B0604020202020204" charset="-78"/>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p5lvrBh+zh4Z/YLBsSuycivdO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Paralla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aralla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Paralla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b30ebb28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b30ebb2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b30ebb286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b30ebb28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b30ebb286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b30ebb2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b30ebb42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b30ebb4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first stage – </a:t>
            </a:r>
            <a:r>
              <a:rPr lang="en-US" b="1">
                <a:solidFill>
                  <a:schemeClr val="dk1"/>
                </a:solidFill>
              </a:rPr>
              <a:t>Motion Tracking</a:t>
            </a:r>
            <a:r>
              <a:rPr lang="en-US">
                <a:solidFill>
                  <a:schemeClr val="dk1"/>
                </a:solidFill>
              </a:rPr>
              <a:t> – each smartphone combines visual data coming from </a:t>
            </a:r>
            <a:r>
              <a:rPr lang="en-US" b="1">
                <a:solidFill>
                  <a:schemeClr val="dk1"/>
                </a:solidFill>
              </a:rPr>
              <a:t>RGB camera sensor</a:t>
            </a:r>
            <a:r>
              <a:rPr lang="en-US">
                <a:solidFill>
                  <a:schemeClr val="dk1"/>
                </a:solidFill>
              </a:rPr>
              <a:t> (at 60 fps) and motion data coming from </a:t>
            </a:r>
            <a:r>
              <a:rPr lang="en-US" b="1">
                <a:solidFill>
                  <a:schemeClr val="dk1"/>
                </a:solidFill>
              </a:rPr>
              <a:t>accelerometer and gyroscope sensors</a:t>
            </a:r>
            <a:r>
              <a:rPr lang="en-US">
                <a:solidFill>
                  <a:schemeClr val="dk1"/>
                </a:solidFill>
              </a:rPr>
              <a:t> (at 1000 fps) to compute a position of a high-contrast feature points using</a:t>
            </a:r>
            <a:r>
              <a:rPr lang="en-US">
                <a:solidFill>
                  <a:schemeClr val="dk1"/>
                </a:solidFill>
                <a:uFill>
                  <a:noFill/>
                </a:uFill>
                <a:hlinkClick r:id="rId3">
                  <a:extLst>
                    <a:ext uri="{A12FA001-AC4F-418D-AE19-62706E023703}">
                      <ahyp:hlinkClr xmlns:ahyp="http://schemas.microsoft.com/office/drawing/2018/hyperlinkcolor" val="tx"/>
                    </a:ext>
                  </a:extLst>
                </a:hlinkClick>
              </a:rPr>
              <a:t> </a:t>
            </a:r>
            <a:r>
              <a:rPr lang="en-US" u="sng">
                <a:solidFill>
                  <a:schemeClr val="hlink"/>
                </a:solidFill>
                <a:hlinkClick r:id="rId3"/>
              </a:rPr>
              <a:t>parallax formula</a:t>
            </a:r>
            <a:r>
              <a:rPr lang="en-US">
                <a:solidFill>
                  <a:schemeClr val="dk1"/>
                </a:solidFill>
              </a:rPr>
              <a:t>. That information allows ARCore and ARKit get a position and orientation of a virtual camera in six degrees of freedom (6 DoF).</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next stage – </a:t>
            </a:r>
            <a:r>
              <a:rPr lang="en-US" b="1">
                <a:solidFill>
                  <a:schemeClr val="dk1"/>
                </a:solidFill>
              </a:rPr>
              <a:t>Scene Understanding</a:t>
            </a:r>
            <a:r>
              <a:rPr lang="en-US">
                <a:solidFill>
                  <a:schemeClr val="dk1"/>
                </a:solidFill>
              </a:rPr>
              <a:t> – helps ARCore and ARKit understand where several feature points (a.k.a. sparse point cloud) are coplanar – thus, letting a smartphone find out where a detected plane will be.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last ARCore's stage is </a:t>
            </a:r>
            <a:r>
              <a:rPr lang="en-US" b="1">
                <a:solidFill>
                  <a:schemeClr val="dk1"/>
                </a:solidFill>
              </a:rPr>
              <a:t>Light Estimation</a:t>
            </a:r>
            <a:r>
              <a:rPr lang="en-US">
                <a:solidFill>
                  <a:schemeClr val="dk1"/>
                </a:solidFill>
              </a:rPr>
              <a:t> and the last ARKit's stage is </a:t>
            </a:r>
            <a:r>
              <a:rPr lang="en-US" b="1">
                <a:solidFill>
                  <a:schemeClr val="dk1"/>
                </a:solidFill>
              </a:rPr>
              <a:t>Rendering</a:t>
            </a:r>
            <a:r>
              <a:rPr lang="en-US">
                <a:solidFill>
                  <a:schemeClr val="dk1"/>
                </a:solidFill>
              </a:rPr>
              <a:t> (</a:t>
            </a:r>
            <a:r>
              <a:rPr lang="en-US" b="1">
                <a:solidFill>
                  <a:schemeClr val="dk1"/>
                </a:solidFill>
              </a:rPr>
              <a:t>you don't even need to import SceneKit</a:t>
            </a:r>
            <a:r>
              <a:rPr lang="en-US">
                <a:solidFill>
                  <a:schemeClr val="dk1"/>
                </a:solidFill>
              </a:rPr>
              <a:t> because ARKit contains all the necessary SceneKit's classes – check this out).</a:t>
            </a:r>
            <a:endParaRPr>
              <a:solidFill>
                <a:schemeClr val="dk1"/>
              </a:solidFill>
            </a:endParaRPr>
          </a:p>
          <a:p>
            <a:pPr marL="0" lvl="0" indent="0" algn="l" rtl="0">
              <a:spcBef>
                <a:spcPts val="1200"/>
              </a:spcBef>
              <a:spcAft>
                <a:spcPts val="0"/>
              </a:spcAft>
              <a:buNone/>
            </a:pPr>
            <a:endParaRPr/>
          </a:p>
        </p:txBody>
      </p:sp>
      <p:sp>
        <p:nvSpPr>
          <p:cNvPr id="192" name="Google Shape;19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3ee32740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first stage – </a:t>
            </a:r>
            <a:r>
              <a:rPr lang="en-US" b="1">
                <a:solidFill>
                  <a:schemeClr val="dk1"/>
                </a:solidFill>
              </a:rPr>
              <a:t>Motion Tracking</a:t>
            </a:r>
            <a:r>
              <a:rPr lang="en-US">
                <a:solidFill>
                  <a:schemeClr val="dk1"/>
                </a:solidFill>
              </a:rPr>
              <a:t> – each smartphone combines visual data coming from </a:t>
            </a:r>
            <a:r>
              <a:rPr lang="en-US" b="1">
                <a:solidFill>
                  <a:schemeClr val="dk1"/>
                </a:solidFill>
              </a:rPr>
              <a:t>RGB camera sensor</a:t>
            </a:r>
            <a:r>
              <a:rPr lang="en-US">
                <a:solidFill>
                  <a:schemeClr val="dk1"/>
                </a:solidFill>
              </a:rPr>
              <a:t> (at 60 fps) and motion data coming from </a:t>
            </a:r>
            <a:r>
              <a:rPr lang="en-US" b="1">
                <a:solidFill>
                  <a:schemeClr val="dk1"/>
                </a:solidFill>
              </a:rPr>
              <a:t>accelerometer and gyroscope sensors</a:t>
            </a:r>
            <a:r>
              <a:rPr lang="en-US">
                <a:solidFill>
                  <a:schemeClr val="dk1"/>
                </a:solidFill>
              </a:rPr>
              <a:t> (at 1000 fps) to compute a position of a high-contrast feature points using</a:t>
            </a:r>
            <a:r>
              <a:rPr lang="en-US">
                <a:solidFill>
                  <a:schemeClr val="dk1"/>
                </a:solidFill>
                <a:uFill>
                  <a:noFill/>
                </a:uFill>
                <a:hlinkClick r:id="rId3">
                  <a:extLst>
                    <a:ext uri="{A12FA001-AC4F-418D-AE19-62706E023703}">
                      <ahyp:hlinkClr xmlns:ahyp="http://schemas.microsoft.com/office/drawing/2018/hyperlinkcolor" val="tx"/>
                    </a:ext>
                  </a:extLst>
                </a:hlinkClick>
              </a:rPr>
              <a:t> </a:t>
            </a:r>
            <a:r>
              <a:rPr lang="en-US" u="sng">
                <a:solidFill>
                  <a:schemeClr val="hlink"/>
                </a:solidFill>
                <a:hlinkClick r:id="rId3"/>
              </a:rPr>
              <a:t>parallax formula</a:t>
            </a:r>
            <a:r>
              <a:rPr lang="en-US">
                <a:solidFill>
                  <a:schemeClr val="dk1"/>
                </a:solidFill>
              </a:rPr>
              <a:t>. That information allows ARCore and ARKit get a position and orientation of a virtual camera in six degrees of freedom (6 DoF).</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next stage – </a:t>
            </a:r>
            <a:r>
              <a:rPr lang="en-US" b="1">
                <a:solidFill>
                  <a:schemeClr val="dk1"/>
                </a:solidFill>
              </a:rPr>
              <a:t>Scene Understanding</a:t>
            </a:r>
            <a:r>
              <a:rPr lang="en-US">
                <a:solidFill>
                  <a:schemeClr val="dk1"/>
                </a:solidFill>
              </a:rPr>
              <a:t> – helps ARCore and ARKit understand where several feature points (a.k.a. sparse point cloud) are coplanar – thus, letting a smartphone find out where a detected plane will be.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last ARCore's stage is </a:t>
            </a:r>
            <a:r>
              <a:rPr lang="en-US" b="1">
                <a:solidFill>
                  <a:schemeClr val="dk1"/>
                </a:solidFill>
              </a:rPr>
              <a:t>Light Estimation</a:t>
            </a:r>
            <a:r>
              <a:rPr lang="en-US">
                <a:solidFill>
                  <a:schemeClr val="dk1"/>
                </a:solidFill>
              </a:rPr>
              <a:t> and the last ARKit's stage is </a:t>
            </a:r>
            <a:r>
              <a:rPr lang="en-US" b="1">
                <a:solidFill>
                  <a:schemeClr val="dk1"/>
                </a:solidFill>
              </a:rPr>
              <a:t>Rendering</a:t>
            </a:r>
            <a:r>
              <a:rPr lang="en-US">
                <a:solidFill>
                  <a:schemeClr val="dk1"/>
                </a:solidFill>
              </a:rPr>
              <a:t> (</a:t>
            </a:r>
            <a:r>
              <a:rPr lang="en-US" b="1">
                <a:solidFill>
                  <a:schemeClr val="dk1"/>
                </a:solidFill>
              </a:rPr>
              <a:t>you don't even need to import SceneKit</a:t>
            </a:r>
            <a:r>
              <a:rPr lang="en-US">
                <a:solidFill>
                  <a:schemeClr val="dk1"/>
                </a:solidFill>
              </a:rPr>
              <a:t> because ARKit contains all the necessary SceneKit's classes – check this out).</a:t>
            </a:r>
            <a:endParaRPr>
              <a:solidFill>
                <a:schemeClr val="dk1"/>
              </a:solidFill>
            </a:endParaRPr>
          </a:p>
          <a:p>
            <a:pPr marL="0" lvl="0" indent="0" algn="l" rtl="0">
              <a:spcBef>
                <a:spcPts val="1200"/>
              </a:spcBef>
              <a:spcAft>
                <a:spcPts val="0"/>
              </a:spcAft>
              <a:buNone/>
            </a:pPr>
            <a:endParaRPr/>
          </a:p>
        </p:txBody>
      </p:sp>
      <p:sp>
        <p:nvSpPr>
          <p:cNvPr id="204" name="Google Shape;204;gf3ee32740b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21b07f9c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first stage – </a:t>
            </a:r>
            <a:r>
              <a:rPr lang="en-US" b="1">
                <a:solidFill>
                  <a:schemeClr val="dk1"/>
                </a:solidFill>
              </a:rPr>
              <a:t>Motion Tracking</a:t>
            </a:r>
            <a:r>
              <a:rPr lang="en-US">
                <a:solidFill>
                  <a:schemeClr val="dk1"/>
                </a:solidFill>
              </a:rPr>
              <a:t> – each smartphone combines visual data coming from </a:t>
            </a:r>
            <a:r>
              <a:rPr lang="en-US" b="1">
                <a:solidFill>
                  <a:schemeClr val="dk1"/>
                </a:solidFill>
              </a:rPr>
              <a:t>RGB camera sensor</a:t>
            </a:r>
            <a:r>
              <a:rPr lang="en-US">
                <a:solidFill>
                  <a:schemeClr val="dk1"/>
                </a:solidFill>
              </a:rPr>
              <a:t> (at 60 fps) and motion data coming from </a:t>
            </a:r>
            <a:r>
              <a:rPr lang="en-US" b="1">
                <a:solidFill>
                  <a:schemeClr val="dk1"/>
                </a:solidFill>
              </a:rPr>
              <a:t>accelerometer and gyroscope sensors</a:t>
            </a:r>
            <a:r>
              <a:rPr lang="en-US">
                <a:solidFill>
                  <a:schemeClr val="dk1"/>
                </a:solidFill>
              </a:rPr>
              <a:t> (at 1000 fps) to compute a position of a high-contrast feature points using</a:t>
            </a:r>
            <a:r>
              <a:rPr lang="en-US">
                <a:solidFill>
                  <a:schemeClr val="dk1"/>
                </a:solidFill>
                <a:uFill>
                  <a:noFill/>
                </a:uFill>
                <a:hlinkClick r:id="rId3">
                  <a:extLst>
                    <a:ext uri="{A12FA001-AC4F-418D-AE19-62706E023703}">
                      <ahyp:hlinkClr xmlns:ahyp="http://schemas.microsoft.com/office/drawing/2018/hyperlinkcolor" val="tx"/>
                    </a:ext>
                  </a:extLst>
                </a:hlinkClick>
              </a:rPr>
              <a:t> </a:t>
            </a:r>
            <a:r>
              <a:rPr lang="en-US" u="sng">
                <a:solidFill>
                  <a:schemeClr val="hlink"/>
                </a:solidFill>
                <a:hlinkClick r:id="rId3"/>
              </a:rPr>
              <a:t>parallax formula</a:t>
            </a:r>
            <a:r>
              <a:rPr lang="en-US">
                <a:solidFill>
                  <a:schemeClr val="dk1"/>
                </a:solidFill>
              </a:rPr>
              <a:t>. That information allows ARCore and ARKit get a position and orientation of a virtual camera in six degrees of freedom (6 DoF).</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next stage – </a:t>
            </a:r>
            <a:r>
              <a:rPr lang="en-US" b="1">
                <a:solidFill>
                  <a:schemeClr val="dk1"/>
                </a:solidFill>
              </a:rPr>
              <a:t>Scene Understanding</a:t>
            </a:r>
            <a:r>
              <a:rPr lang="en-US">
                <a:solidFill>
                  <a:schemeClr val="dk1"/>
                </a:solidFill>
              </a:rPr>
              <a:t> – helps ARCore and ARKit understand where several feature points (a.k.a. sparse point cloud) are coplanar – thus, letting a smartphone find out where a detected plane will be.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last ARCore's stage is </a:t>
            </a:r>
            <a:r>
              <a:rPr lang="en-US" b="1">
                <a:solidFill>
                  <a:schemeClr val="dk1"/>
                </a:solidFill>
              </a:rPr>
              <a:t>Light Estimation</a:t>
            </a:r>
            <a:r>
              <a:rPr lang="en-US">
                <a:solidFill>
                  <a:schemeClr val="dk1"/>
                </a:solidFill>
              </a:rPr>
              <a:t> and the last ARKit's stage is </a:t>
            </a:r>
            <a:r>
              <a:rPr lang="en-US" b="1">
                <a:solidFill>
                  <a:schemeClr val="dk1"/>
                </a:solidFill>
              </a:rPr>
              <a:t>Rendering</a:t>
            </a:r>
            <a:r>
              <a:rPr lang="en-US">
                <a:solidFill>
                  <a:schemeClr val="dk1"/>
                </a:solidFill>
              </a:rPr>
              <a:t> (</a:t>
            </a:r>
            <a:r>
              <a:rPr lang="en-US" b="1">
                <a:solidFill>
                  <a:schemeClr val="dk1"/>
                </a:solidFill>
              </a:rPr>
              <a:t>you don't even need to import SceneKit</a:t>
            </a:r>
            <a:r>
              <a:rPr lang="en-US">
                <a:solidFill>
                  <a:schemeClr val="dk1"/>
                </a:solidFill>
              </a:rPr>
              <a:t> because ARKit contains all the necessary SceneKit's classes – check this out).</a:t>
            </a:r>
            <a:endParaRPr>
              <a:solidFill>
                <a:schemeClr val="dk1"/>
              </a:solidFill>
            </a:endParaRPr>
          </a:p>
          <a:p>
            <a:pPr marL="0" lvl="0" indent="0" algn="l" rtl="0">
              <a:spcBef>
                <a:spcPts val="1200"/>
              </a:spcBef>
              <a:spcAft>
                <a:spcPts val="0"/>
              </a:spcAft>
              <a:buNone/>
            </a:pPr>
            <a:endParaRPr/>
          </a:p>
        </p:txBody>
      </p:sp>
      <p:sp>
        <p:nvSpPr>
          <p:cNvPr id="213" name="Google Shape;213;g1221b07f9c0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3ee32740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f3ee32740b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1e21b8cf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1e21b8c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323850" algn="l" rtl="0">
              <a:lnSpc>
                <a:spcPct val="120000"/>
              </a:lnSpc>
              <a:spcBef>
                <a:spcPts val="1000"/>
              </a:spcBef>
              <a:spcAft>
                <a:spcPts val="0"/>
              </a:spcAft>
              <a:buClr>
                <a:schemeClr val="dk1"/>
              </a:buClr>
              <a:buSzPts val="1500"/>
              <a:buAutoNum type="arabicPeriod"/>
            </a:pPr>
            <a:r>
              <a:rPr lang="en-US" sz="1500">
                <a:solidFill>
                  <a:schemeClr val="dk1"/>
                </a:solidFill>
                <a:latin typeface="Avenir"/>
                <a:ea typeface="Avenir"/>
                <a:cs typeface="Avenir"/>
                <a:sym typeface="Avenir"/>
              </a:rPr>
              <a:t>Lean Touch: it will convert all mouse and touch data into easy to use data.</a:t>
            </a:r>
            <a:endParaRPr sz="1500">
              <a:solidFill>
                <a:schemeClr val="dk1"/>
              </a:solidFill>
              <a:latin typeface="Avenir"/>
              <a:ea typeface="Avenir"/>
              <a:cs typeface="Avenir"/>
              <a:sym typeface="Avenir"/>
            </a:endParaRPr>
          </a:p>
          <a:p>
            <a:pPr marL="914400" lvl="0" indent="-323850" algn="l" rtl="0">
              <a:lnSpc>
                <a:spcPct val="120000"/>
              </a:lnSpc>
              <a:spcBef>
                <a:spcPts val="0"/>
              </a:spcBef>
              <a:spcAft>
                <a:spcPts val="0"/>
              </a:spcAft>
              <a:buClr>
                <a:schemeClr val="dk1"/>
              </a:buClr>
              <a:buSzPts val="1500"/>
              <a:buAutoNum type="arabicPeriod"/>
            </a:pPr>
            <a:r>
              <a:rPr lang="en-US" sz="1500">
                <a:solidFill>
                  <a:schemeClr val="dk1"/>
                </a:solidFill>
                <a:latin typeface="Avenir"/>
                <a:ea typeface="Avenir"/>
                <a:cs typeface="Avenir"/>
                <a:sym typeface="Avenir"/>
              </a:rPr>
              <a:t>Lean Select: This component makes this GameObject selectable</a:t>
            </a:r>
            <a:endParaRPr sz="1500">
              <a:solidFill>
                <a:schemeClr val="dk1"/>
              </a:solidFill>
              <a:latin typeface="Avenir"/>
              <a:ea typeface="Avenir"/>
              <a:cs typeface="Avenir"/>
              <a:sym typeface="Avenir"/>
            </a:endParaRPr>
          </a:p>
          <a:p>
            <a:pPr marL="914400" lvl="0" indent="-323850" algn="l" rtl="0">
              <a:lnSpc>
                <a:spcPct val="120000"/>
              </a:lnSpc>
              <a:spcBef>
                <a:spcPts val="0"/>
              </a:spcBef>
              <a:spcAft>
                <a:spcPts val="0"/>
              </a:spcAft>
              <a:buClr>
                <a:schemeClr val="dk1"/>
              </a:buClr>
              <a:buSzPts val="1500"/>
              <a:buAutoNum type="arabicPeriod"/>
            </a:pPr>
            <a:r>
              <a:rPr lang="en-US" sz="1500">
                <a:solidFill>
                  <a:schemeClr val="dk1"/>
                </a:solidFill>
                <a:latin typeface="Avenir"/>
                <a:ea typeface="Avenir"/>
                <a:cs typeface="Avenir"/>
                <a:sym typeface="Avenir"/>
              </a:rPr>
              <a:t>Lean Manipulation: use the wanted manipulation component we want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21b07f9c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02124"/>
                </a:solidFill>
                <a:highlight>
                  <a:srgbClr val="FFFFFF"/>
                </a:highlight>
                <a:latin typeface="Noto Naskh Arabic"/>
                <a:ea typeface="Noto Naskh Arabic"/>
                <a:cs typeface="Noto Naskh Arabic"/>
                <a:sym typeface="Noto Naskh Arabic"/>
              </a:rPr>
              <a:t>Given point </a:t>
            </a:r>
            <a:r>
              <a:rPr lang="en-US">
                <a:solidFill>
                  <a:schemeClr val="dk1"/>
                </a:solidFill>
              </a:rPr>
              <a:t>A</a:t>
            </a:r>
            <a:r>
              <a:rPr lang="en-US" sz="1200">
                <a:solidFill>
                  <a:srgbClr val="202124"/>
                </a:solidFill>
                <a:highlight>
                  <a:srgbClr val="FFFFFF"/>
                </a:highlight>
                <a:latin typeface="Noto Naskh Arabic"/>
                <a:ea typeface="Noto Naskh Arabic"/>
                <a:cs typeface="Noto Naskh Arabic"/>
                <a:sym typeface="Noto Naskh Arabic"/>
              </a:rPr>
              <a:t> on the observed real-world geometry and a 2D point </a:t>
            </a:r>
            <a:r>
              <a:rPr lang="en-US">
                <a:solidFill>
                  <a:schemeClr val="dk1"/>
                </a:solidFill>
              </a:rPr>
              <a:t>a</a:t>
            </a:r>
            <a:r>
              <a:rPr lang="en-US" sz="1200">
                <a:solidFill>
                  <a:srgbClr val="202124"/>
                </a:solidFill>
                <a:highlight>
                  <a:srgbClr val="FFFFFF"/>
                </a:highlight>
                <a:latin typeface="Noto Naskh Arabic"/>
                <a:ea typeface="Noto Naskh Arabic"/>
                <a:cs typeface="Noto Naskh Arabic"/>
                <a:sym typeface="Noto Naskh Arabic"/>
              </a:rPr>
              <a:t> representing the same point in the depth image, the value given by the Depth API at </a:t>
            </a:r>
            <a:r>
              <a:rPr lang="en-US">
                <a:solidFill>
                  <a:schemeClr val="dk1"/>
                </a:solidFill>
              </a:rPr>
              <a:t>a</a:t>
            </a:r>
            <a:r>
              <a:rPr lang="en-US" sz="1200">
                <a:solidFill>
                  <a:srgbClr val="202124"/>
                </a:solidFill>
                <a:highlight>
                  <a:srgbClr val="FFFFFF"/>
                </a:highlight>
                <a:latin typeface="Noto Naskh Arabic"/>
                <a:ea typeface="Noto Naskh Arabic"/>
                <a:cs typeface="Noto Naskh Arabic"/>
                <a:sym typeface="Noto Naskh Arabic"/>
              </a:rPr>
              <a:t> is equal to the length of </a:t>
            </a:r>
            <a:r>
              <a:rPr lang="en-US">
                <a:solidFill>
                  <a:schemeClr val="dk1"/>
                </a:solidFill>
              </a:rPr>
              <a:t>CA</a:t>
            </a:r>
            <a:r>
              <a:rPr lang="en-US" sz="1200">
                <a:solidFill>
                  <a:srgbClr val="202124"/>
                </a:solidFill>
                <a:highlight>
                  <a:srgbClr val="FFFFFF"/>
                </a:highlight>
                <a:latin typeface="Noto Naskh Arabic"/>
                <a:ea typeface="Noto Naskh Arabic"/>
                <a:cs typeface="Noto Naskh Arabic"/>
                <a:sym typeface="Noto Naskh Arabic"/>
              </a:rPr>
              <a:t> projected onto the principal axis. This can also be referred as the z-coordinate of </a:t>
            </a:r>
            <a:r>
              <a:rPr lang="en-US">
                <a:solidFill>
                  <a:schemeClr val="dk1"/>
                </a:solidFill>
              </a:rPr>
              <a:t>A</a:t>
            </a:r>
            <a:r>
              <a:rPr lang="en-US" sz="1200">
                <a:solidFill>
                  <a:srgbClr val="202124"/>
                </a:solidFill>
                <a:highlight>
                  <a:srgbClr val="FFFFFF"/>
                </a:highlight>
                <a:latin typeface="Noto Naskh Arabic"/>
                <a:ea typeface="Noto Naskh Arabic"/>
                <a:cs typeface="Noto Naskh Arabic"/>
                <a:sym typeface="Noto Naskh Arabic"/>
              </a:rPr>
              <a:t> relative to the camera origin </a:t>
            </a:r>
            <a:r>
              <a:rPr lang="en-US">
                <a:solidFill>
                  <a:schemeClr val="dk1"/>
                </a:solidFill>
              </a:rPr>
              <a:t>C</a:t>
            </a:r>
            <a:r>
              <a:rPr lang="en-US" sz="1200">
                <a:solidFill>
                  <a:srgbClr val="202124"/>
                </a:solidFill>
                <a:highlight>
                  <a:srgbClr val="FFFFFF"/>
                </a:highlight>
                <a:latin typeface="Noto Naskh Arabic"/>
                <a:ea typeface="Noto Naskh Arabic"/>
                <a:cs typeface="Noto Naskh Arabic"/>
                <a:sym typeface="Noto Naskh Arabic"/>
              </a:rPr>
              <a:t>. When working with the Depth API, it is important to understand that the depth values are not the length of the ray </a:t>
            </a:r>
            <a:r>
              <a:rPr lang="en-US">
                <a:solidFill>
                  <a:schemeClr val="dk1"/>
                </a:solidFill>
              </a:rPr>
              <a:t>CA</a:t>
            </a:r>
            <a:r>
              <a:rPr lang="en-US" sz="1200">
                <a:solidFill>
                  <a:srgbClr val="202124"/>
                </a:solidFill>
                <a:highlight>
                  <a:srgbClr val="FFFFFF"/>
                </a:highlight>
                <a:latin typeface="Noto Naskh Arabic"/>
                <a:ea typeface="Noto Naskh Arabic"/>
                <a:cs typeface="Noto Naskh Arabic"/>
                <a:sym typeface="Noto Naskh Arabic"/>
              </a:rPr>
              <a:t> itself, but the </a:t>
            </a:r>
            <a:r>
              <a:rPr lang="en-US" sz="1200" i="1">
                <a:solidFill>
                  <a:srgbClr val="202124"/>
                </a:solidFill>
                <a:highlight>
                  <a:srgbClr val="FFFFFF"/>
                </a:highlight>
                <a:latin typeface="Noto Naskh Arabic"/>
                <a:ea typeface="Noto Naskh Arabic"/>
                <a:cs typeface="Noto Naskh Arabic"/>
                <a:sym typeface="Noto Naskh Arabic"/>
              </a:rPr>
              <a:t>projection</a:t>
            </a:r>
            <a:r>
              <a:rPr lang="en-US" sz="1200">
                <a:solidFill>
                  <a:srgbClr val="202124"/>
                </a:solidFill>
                <a:highlight>
                  <a:srgbClr val="FFFFFF"/>
                </a:highlight>
                <a:latin typeface="Noto Naskh Arabic"/>
                <a:ea typeface="Noto Naskh Arabic"/>
                <a:cs typeface="Noto Naskh Arabic"/>
                <a:sym typeface="Noto Naskh Arabic"/>
              </a:rPr>
              <a:t> of it.</a:t>
            </a:r>
            <a:endParaRPr/>
          </a:p>
        </p:txBody>
      </p:sp>
      <p:sp>
        <p:nvSpPr>
          <p:cNvPr id="243" name="Google Shape;243;g1221b07f9c0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3b35d77c8d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3b35d77c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3b35d77c8d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3b35d77c8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b30ebb28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b30ebb2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2250" algn="l" rtl="0">
              <a:lnSpc>
                <a:spcPct val="115000"/>
              </a:lnSpc>
              <a:spcBef>
                <a:spcPts val="0"/>
              </a:spcBef>
              <a:spcAft>
                <a:spcPts val="0"/>
              </a:spcAft>
              <a:buClr>
                <a:schemeClr val="dk1"/>
              </a:buClr>
              <a:buSzPts val="1700"/>
              <a:buChar char="•"/>
            </a:pPr>
            <a:r>
              <a:rPr lang="en-US" sz="1700">
                <a:solidFill>
                  <a:srgbClr val="1A1A1A"/>
                </a:solidFill>
                <a:highlight>
                  <a:schemeClr val="lt1"/>
                </a:highlight>
                <a:latin typeface="Avenir"/>
                <a:ea typeface="Avenir"/>
                <a:cs typeface="Avenir"/>
                <a:sym typeface="Avenir"/>
              </a:rPr>
              <a:t>Buying furniture has always been an exhausting task, whether you bought a chair, sofa, bed or even a carpet and later find out that they don't fit, not suitable for the surroundings or that their size is not what you imagined. You're faced with a dilemma. Either you return the goods (if possible) and search once again, or keep it and live with its burden. However, by then you would  have put in a lot of </a:t>
            </a:r>
            <a:r>
              <a:rPr lang="en-US" sz="1700">
                <a:solidFill>
                  <a:srgbClr val="595959"/>
                </a:solidFill>
                <a:highlight>
                  <a:schemeClr val="lt1"/>
                </a:highlight>
                <a:latin typeface="Avenir"/>
                <a:ea typeface="Avenir"/>
                <a:cs typeface="Avenir"/>
                <a:sym typeface="Avenir"/>
              </a:rPr>
              <a:t>time,</a:t>
            </a:r>
            <a:r>
              <a:rPr lang="en-US" sz="1700">
                <a:solidFill>
                  <a:srgbClr val="1A1A1A"/>
                </a:solidFill>
                <a:highlight>
                  <a:schemeClr val="lt1"/>
                </a:highlight>
                <a:latin typeface="Avenir"/>
                <a:ea typeface="Avenir"/>
                <a:cs typeface="Avenir"/>
                <a:sym typeface="Avenir"/>
              </a:rPr>
              <a:t> effort and money.</a:t>
            </a:r>
            <a:endParaRPr sz="1700">
              <a:solidFill>
                <a:srgbClr val="1A1A1A"/>
              </a:solidFill>
              <a:highlight>
                <a:schemeClr val="lt1"/>
              </a:highlight>
              <a:latin typeface="Avenir"/>
              <a:ea typeface="Avenir"/>
              <a:cs typeface="Avenir"/>
              <a:sym typeface="Avenir"/>
            </a:endParaRPr>
          </a:p>
          <a:p>
            <a:pPr marL="228600" lvl="0" indent="-222250" algn="l" rtl="0">
              <a:lnSpc>
                <a:spcPct val="120000"/>
              </a:lnSpc>
              <a:spcBef>
                <a:spcPts val="1000"/>
              </a:spcBef>
              <a:spcAft>
                <a:spcPts val="0"/>
              </a:spcAft>
              <a:buClr>
                <a:srgbClr val="1A1A1A"/>
              </a:buClr>
              <a:buSzPts val="1700"/>
              <a:buFont typeface="Avenir"/>
              <a:buChar char="•"/>
            </a:pPr>
            <a:r>
              <a:rPr lang="en-US" sz="1700">
                <a:solidFill>
                  <a:schemeClr val="dk1"/>
                </a:solidFill>
                <a:latin typeface="Avenir"/>
                <a:ea typeface="Avenir"/>
                <a:cs typeface="Avenir"/>
                <a:sym typeface="Avenir"/>
              </a:rPr>
              <a:t>Nowadays, furniture come in so many different shapes, colors and sizes and so do houses.</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People now have to choose from a very wide variety of choices but how would they make the decision without seeing their choices in real physical world?</a:t>
            </a:r>
            <a:endParaRPr sz="1700">
              <a:solidFill>
                <a:srgbClr val="1A1A1A"/>
              </a:solidFill>
              <a:highlight>
                <a:schemeClr val="lt1"/>
              </a:highlight>
              <a:latin typeface="Avenir"/>
              <a:ea typeface="Avenir"/>
              <a:cs typeface="Avenir"/>
              <a:sym typeface="Aveni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3ee32740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f3ee32740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Animate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3"/>
          <p:cNvSpPr txBox="1">
            <a:spLocks noGrp="1"/>
          </p:cNvSpPr>
          <p:nvPr>
            <p:ph type="ctrTitle"/>
          </p:nvPr>
        </p:nvSpPr>
        <p:spPr>
          <a:xfrm>
            <a:off x="1084727" y="1597961"/>
            <a:ext cx="9144000" cy="3162300"/>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3"/>
          <p:cNvSpPr txBox="1">
            <a:spLocks noGrp="1"/>
          </p:cNvSpPr>
          <p:nvPr>
            <p:ph type="subTitle" idx="1"/>
          </p:nvPr>
        </p:nvSpPr>
        <p:spPr>
          <a:xfrm>
            <a:off x="1084727" y="4902488"/>
            <a:ext cx="9144000" cy="985075"/>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Font typeface="Avenir"/>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Font typeface="Avenir"/>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3"/>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3"/>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body" idx="1"/>
          </p:nvPr>
        </p:nvSpPr>
        <p:spPr>
          <a:xfrm rot="5400000">
            <a:off x="4295656" y="-790978"/>
            <a:ext cx="3513514" cy="995010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2"/>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23"/>
          <p:cNvSpPr txBox="1">
            <a:spLocks noGrp="1"/>
          </p:cNvSpPr>
          <p:nvPr>
            <p:ph type="title"/>
          </p:nvPr>
        </p:nvSpPr>
        <p:spPr>
          <a:xfrm rot="5400000">
            <a:off x="7682592" y="2217963"/>
            <a:ext cx="5061857" cy="2280557"/>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body" idx="1"/>
          </p:nvPr>
        </p:nvSpPr>
        <p:spPr>
          <a:xfrm rot="5400000">
            <a:off x="2364921" y="-699409"/>
            <a:ext cx="5061857" cy="81153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3"/>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3"/>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4"/>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4"/>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5"/>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1084726" y="1709738"/>
            <a:ext cx="9143999" cy="3050523"/>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4400"/>
              <a:buFont typeface="Avenir"/>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084726" y="4902488"/>
            <a:ext cx="9143999" cy="98507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888888"/>
              </a:buClr>
              <a:buSzPts val="2400"/>
              <a:buNone/>
              <a:defRPr sz="2400">
                <a:solidFill>
                  <a:srgbClr val="888888"/>
                </a:solidFill>
              </a:defRPr>
            </a:lvl1pPr>
            <a:lvl2pPr marL="914400" lvl="1" indent="-228600" algn="l">
              <a:lnSpc>
                <a:spcPct val="120000"/>
              </a:lnSpc>
              <a:spcBef>
                <a:spcPts val="500"/>
              </a:spcBef>
              <a:spcAft>
                <a:spcPts val="0"/>
              </a:spcAft>
              <a:buClr>
                <a:srgbClr val="888888"/>
              </a:buClr>
              <a:buSzPts val="2000"/>
              <a:buFont typeface="Avenir"/>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500"/>
              </a:spcBef>
              <a:spcAft>
                <a:spcPts val="0"/>
              </a:spcAft>
              <a:buClr>
                <a:srgbClr val="888888"/>
              </a:buClr>
              <a:buSzPts val="1600"/>
              <a:buFont typeface="Avenir"/>
              <a:buNone/>
              <a:defRPr sz="1600">
                <a:solidFill>
                  <a:srgbClr val="888888"/>
                </a:solidFill>
              </a:defRPr>
            </a:lvl4pPr>
            <a:lvl5pPr marL="2286000" lvl="4" indent="-228600" algn="l">
              <a:lnSpc>
                <a:spcPct val="12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16"/>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1077362" y="2227809"/>
            <a:ext cx="4942438" cy="394915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body" idx="2"/>
          </p:nvPr>
        </p:nvSpPr>
        <p:spPr>
          <a:xfrm>
            <a:off x="6172200" y="2227809"/>
            <a:ext cx="4855265" cy="394915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7"/>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8"/>
          <p:cNvSpPr txBox="1">
            <a:spLocks noGrp="1"/>
          </p:cNvSpPr>
          <p:nvPr>
            <p:ph type="title"/>
          </p:nvPr>
        </p:nvSpPr>
        <p:spPr>
          <a:xfrm>
            <a:off x="1084726" y="365125"/>
            <a:ext cx="9942739" cy="1325563"/>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8"/>
          <p:cNvSpPr txBox="1">
            <a:spLocks noGrp="1"/>
          </p:cNvSpPr>
          <p:nvPr>
            <p:ph type="body" idx="1"/>
          </p:nvPr>
        </p:nvSpPr>
        <p:spPr>
          <a:xfrm>
            <a:off x="1084725" y="1681163"/>
            <a:ext cx="491285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120000"/>
              </a:lnSpc>
              <a:spcBef>
                <a:spcPts val="500"/>
              </a:spcBef>
              <a:spcAft>
                <a:spcPts val="0"/>
              </a:spcAft>
              <a:buClr>
                <a:schemeClr val="dk1"/>
              </a:buClr>
              <a:buSzPts val="2000"/>
              <a:buFont typeface="Avenir"/>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Font typeface="Avenir"/>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8"/>
          <p:cNvSpPr txBox="1">
            <a:spLocks noGrp="1"/>
          </p:cNvSpPr>
          <p:nvPr>
            <p:ph type="body" idx="2"/>
          </p:nvPr>
        </p:nvSpPr>
        <p:spPr>
          <a:xfrm>
            <a:off x="1084726" y="2505075"/>
            <a:ext cx="4912849"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8"/>
          <p:cNvSpPr txBox="1">
            <a:spLocks noGrp="1"/>
          </p:cNvSpPr>
          <p:nvPr>
            <p:ph type="body" idx="3"/>
          </p:nvPr>
        </p:nvSpPr>
        <p:spPr>
          <a:xfrm>
            <a:off x="6172200" y="1681163"/>
            <a:ext cx="48552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120000"/>
              </a:lnSpc>
              <a:spcBef>
                <a:spcPts val="500"/>
              </a:spcBef>
              <a:spcAft>
                <a:spcPts val="0"/>
              </a:spcAft>
              <a:buClr>
                <a:schemeClr val="dk1"/>
              </a:buClr>
              <a:buSzPts val="2000"/>
              <a:buFont typeface="Avenir"/>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Font typeface="Avenir"/>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8"/>
          <p:cNvSpPr txBox="1">
            <a:spLocks noGrp="1"/>
          </p:cNvSpPr>
          <p:nvPr>
            <p:ph type="body" idx="4"/>
          </p:nvPr>
        </p:nvSpPr>
        <p:spPr>
          <a:xfrm>
            <a:off x="6172200" y="2505075"/>
            <a:ext cx="4855265"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9"/>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9"/>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9"/>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20"/>
          <p:cNvSpPr txBox="1">
            <a:spLocks noGrp="1"/>
          </p:cNvSpPr>
          <p:nvPr>
            <p:ph type="title"/>
          </p:nvPr>
        </p:nvSpPr>
        <p:spPr>
          <a:xfrm>
            <a:off x="1084727" y="457200"/>
            <a:ext cx="3687298" cy="1600200"/>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body" idx="1"/>
          </p:nvPr>
        </p:nvSpPr>
        <p:spPr>
          <a:xfrm>
            <a:off x="5183188" y="987425"/>
            <a:ext cx="5844277"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228600" algn="l">
              <a:lnSpc>
                <a:spcPct val="120000"/>
              </a:lnSpc>
              <a:spcBef>
                <a:spcPts val="500"/>
              </a:spcBef>
              <a:spcAft>
                <a:spcPts val="0"/>
              </a:spcAft>
              <a:buClr>
                <a:schemeClr val="dk1"/>
              </a:buClr>
              <a:buSzPts val="2000"/>
              <a:buFont typeface="Avenir"/>
              <a:buNone/>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228600" algn="l">
              <a:lnSpc>
                <a:spcPct val="120000"/>
              </a:lnSpc>
              <a:spcBef>
                <a:spcPts val="500"/>
              </a:spcBef>
              <a:spcAft>
                <a:spcPts val="0"/>
              </a:spcAft>
              <a:buClr>
                <a:schemeClr val="dk1"/>
              </a:buClr>
              <a:buSzPts val="1600"/>
              <a:buFont typeface="Avenir"/>
              <a:buNone/>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20"/>
          <p:cNvSpPr txBox="1">
            <a:spLocks noGrp="1"/>
          </p:cNvSpPr>
          <p:nvPr>
            <p:ph type="body" idx="2"/>
          </p:nvPr>
        </p:nvSpPr>
        <p:spPr>
          <a:xfrm>
            <a:off x="1084727" y="2253343"/>
            <a:ext cx="3687298" cy="3615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Font typeface="Avenir"/>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Font typeface="Avenir"/>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20"/>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0"/>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21"/>
          <p:cNvSpPr txBox="1">
            <a:spLocks noGrp="1"/>
          </p:cNvSpPr>
          <p:nvPr>
            <p:ph type="title"/>
          </p:nvPr>
        </p:nvSpPr>
        <p:spPr>
          <a:xfrm>
            <a:off x="1084727" y="720433"/>
            <a:ext cx="3687298" cy="1587337"/>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a:spLocks noGrp="1"/>
          </p:cNvSpPr>
          <p:nvPr>
            <p:ph type="pic" idx="2"/>
          </p:nvPr>
        </p:nvSpPr>
        <p:spPr>
          <a:xfrm>
            <a:off x="5183188" y="987425"/>
            <a:ext cx="5827712" cy="4873625"/>
          </a:xfrm>
          <a:prstGeom prst="rect">
            <a:avLst/>
          </a:prstGeom>
          <a:noFill/>
          <a:ln>
            <a:noFill/>
          </a:ln>
        </p:spPr>
      </p:sp>
      <p:sp>
        <p:nvSpPr>
          <p:cNvPr id="65" name="Google Shape;65;p21"/>
          <p:cNvSpPr txBox="1">
            <a:spLocks noGrp="1"/>
          </p:cNvSpPr>
          <p:nvPr>
            <p:ph type="body" idx="1"/>
          </p:nvPr>
        </p:nvSpPr>
        <p:spPr>
          <a:xfrm>
            <a:off x="1084727" y="2449286"/>
            <a:ext cx="3687298" cy="341970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Font typeface="Avenir"/>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Font typeface="Avenir"/>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1"/>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1"/>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 name="Google Shape;7;p12"/>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marR="0" lvl="0" algn="l" rtl="0">
              <a:lnSpc>
                <a:spcPct val="110000"/>
              </a:lnSpc>
              <a:spcBef>
                <a:spcPts val="0"/>
              </a:spcBef>
              <a:spcAft>
                <a:spcPts val="0"/>
              </a:spcAft>
              <a:buClr>
                <a:schemeClr val="dk1"/>
              </a:buClr>
              <a:buSzPts val="3200"/>
              <a:buFont typeface="Avenir"/>
              <a:buNone/>
              <a:defRPr sz="32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2"/>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10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1pPr>
            <a:lvl2pPr marL="914400" marR="0" lvl="1" indent="-228600" algn="l" rtl="0">
              <a:lnSpc>
                <a:spcPct val="120000"/>
              </a:lnSpc>
              <a:spcBef>
                <a:spcPts val="500"/>
              </a:spcBef>
              <a:spcAft>
                <a:spcPts val="0"/>
              </a:spcAft>
              <a:buClr>
                <a:schemeClr val="dk1"/>
              </a:buClr>
              <a:buSzPts val="1600"/>
              <a:buFont typeface="Avenir"/>
              <a:buNone/>
              <a:defRPr sz="1600" b="1" i="0" u="none" strike="noStrike" cap="none">
                <a:solidFill>
                  <a:schemeClr val="dk1"/>
                </a:solidFill>
                <a:latin typeface="Avenir"/>
                <a:ea typeface="Avenir"/>
                <a:cs typeface="Avenir"/>
                <a:sym typeface="Avenir"/>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3pPr>
            <a:lvl4pPr marL="1828800" marR="0" lvl="3" indent="-228600" algn="l" rtl="0">
              <a:lnSpc>
                <a:spcPct val="120000"/>
              </a:lnSpc>
              <a:spcBef>
                <a:spcPts val="500"/>
              </a:spcBef>
              <a:spcAft>
                <a:spcPts val="0"/>
              </a:spcAft>
              <a:buClr>
                <a:schemeClr val="dk1"/>
              </a:buClr>
              <a:buSzPts val="1200"/>
              <a:buFont typeface="Avenir"/>
              <a:buNone/>
              <a:defRPr sz="1200" b="1" i="0" u="none" strike="noStrike" cap="none">
                <a:solidFill>
                  <a:schemeClr val="dk1"/>
                </a:solidFill>
                <a:latin typeface="Avenir"/>
                <a:ea typeface="Avenir"/>
                <a:cs typeface="Avenir"/>
                <a:sym typeface="Avenir"/>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9" name="Google Shape;9;p12"/>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0" name="Google Shape;10;p12"/>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1" name="Google Shape;11;p12"/>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
          <p:cNvSpPr/>
          <p:nvPr/>
        </p:nvSpPr>
        <p:spPr>
          <a:xfrm>
            <a:off x="-25925"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86" name="Google Shape;86;p1"/>
          <p:cNvSpPr txBox="1">
            <a:spLocks noGrp="1"/>
          </p:cNvSpPr>
          <p:nvPr>
            <p:ph type="ctrTitle"/>
          </p:nvPr>
        </p:nvSpPr>
        <p:spPr>
          <a:xfrm>
            <a:off x="1743828" y="4116221"/>
            <a:ext cx="8654267" cy="111905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US"/>
              <a:t>AR-oom: Build your home</a:t>
            </a:r>
            <a:endParaRPr/>
          </a:p>
        </p:txBody>
      </p:sp>
      <p:sp>
        <p:nvSpPr>
          <p:cNvPr id="87" name="Google Shape;87;p1"/>
          <p:cNvSpPr txBox="1">
            <a:spLocks noGrp="1"/>
          </p:cNvSpPr>
          <p:nvPr>
            <p:ph type="subTitle" idx="1"/>
          </p:nvPr>
        </p:nvSpPr>
        <p:spPr>
          <a:xfrm>
            <a:off x="1742038" y="5371798"/>
            <a:ext cx="8656058" cy="68194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800"/>
              <a:buNone/>
            </a:pPr>
            <a:r>
              <a:rPr lang="en-US"/>
              <a:t>Graduation project SWE 2021-2022</a:t>
            </a:r>
            <a:endParaRPr/>
          </a:p>
        </p:txBody>
      </p:sp>
      <p:sp>
        <p:nvSpPr>
          <p:cNvPr id="88" name="Google Shape;88;p1"/>
          <p:cNvSpPr/>
          <p:nvPr/>
        </p:nvSpPr>
        <p:spPr>
          <a:xfrm rot="10800000">
            <a:off x="-11034" y="0"/>
            <a:ext cx="8718489" cy="341482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89" name="Google Shape;89;p1"/>
          <p:cNvSpPr/>
          <p:nvPr/>
        </p:nvSpPr>
        <p:spPr>
          <a:xfrm>
            <a:off x="8696890" y="0"/>
            <a:ext cx="3495110" cy="341482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90" name="Google Shape;90;p1" descr="Modern contemporary living room interior"/>
          <p:cNvPicPr preferRelativeResize="0"/>
          <p:nvPr/>
        </p:nvPicPr>
        <p:blipFill rotWithShape="1">
          <a:blip r:embed="rId3">
            <a:alphaModFix/>
          </a:blip>
          <a:srcRect t="34091" r="1"/>
          <a:stretch/>
        </p:blipFill>
        <p:spPr>
          <a:xfrm>
            <a:off x="-1" y="10"/>
            <a:ext cx="8707925" cy="3414814"/>
          </a:xfrm>
          <a:custGeom>
            <a:avLst/>
            <a:gdLst/>
            <a:ahLst/>
            <a:cxnLst/>
            <a:rect l="l" t="t" r="r" b="b"/>
            <a:pathLst>
              <a:path w="8724646" h="3414824" extrusionOk="0">
                <a:moveTo>
                  <a:pt x="3488733" y="0"/>
                </a:moveTo>
                <a:lnTo>
                  <a:pt x="8724646" y="0"/>
                </a:lnTo>
                <a:lnTo>
                  <a:pt x="8724646" y="3414822"/>
                </a:lnTo>
                <a:lnTo>
                  <a:pt x="3488733" y="3414822"/>
                </a:lnTo>
                <a:close/>
                <a:moveTo>
                  <a:pt x="3488732" y="0"/>
                </a:moveTo>
                <a:lnTo>
                  <a:pt x="3488732" y="3414824"/>
                </a:lnTo>
                <a:lnTo>
                  <a:pt x="0" y="3414824"/>
                </a:lnTo>
                <a:cubicBezTo>
                  <a:pt x="0" y="1528869"/>
                  <a:pt x="1561959" y="0"/>
                  <a:pt x="3488732" y="0"/>
                </a:cubicBezTo>
                <a:close/>
              </a:path>
            </a:pathLst>
          </a:custGeom>
          <a:noFill/>
          <a:ln>
            <a:noFill/>
          </a:ln>
        </p:spPr>
      </p:pic>
      <p:pic>
        <p:nvPicPr>
          <p:cNvPr id="91" name="Google Shape;91;p1" descr="https://ums.asu.edu.eg/images/fcis_logo.png"/>
          <p:cNvPicPr preferRelativeResize="0"/>
          <p:nvPr/>
        </p:nvPicPr>
        <p:blipFill rotWithShape="1">
          <a:blip r:embed="rId4">
            <a:alphaModFix/>
          </a:blip>
          <a:srcRect l="8167" r="6835" b="3"/>
          <a:stretch/>
        </p:blipFill>
        <p:spPr>
          <a:xfrm>
            <a:off x="8751250" y="256423"/>
            <a:ext cx="1803893" cy="1681075"/>
          </a:xfrm>
          <a:custGeom>
            <a:avLst/>
            <a:gdLst/>
            <a:ahLst/>
            <a:cxnLst/>
            <a:rect l="l" t="t" r="r" b="b"/>
            <a:pathLst>
              <a:path w="3070456" h="3070456" extrusionOk="0">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ln>
            <a:noFill/>
          </a:ln>
        </p:spPr>
      </p:pic>
      <p:sp>
        <p:nvSpPr>
          <p:cNvPr id="92" name="Google Shape;92;p1"/>
          <p:cNvSpPr txBox="1"/>
          <p:nvPr/>
        </p:nvSpPr>
        <p:spPr>
          <a:xfrm>
            <a:off x="8909217" y="2657526"/>
            <a:ext cx="307045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50"/>
              <a:buFont typeface="Avenir"/>
              <a:buNone/>
            </a:pPr>
            <a:r>
              <a:rPr lang="en-US" sz="1050" b="0" i="0" u="none" strike="noStrike" cap="none">
                <a:solidFill>
                  <a:schemeClr val="lt1"/>
                </a:solidFill>
                <a:latin typeface="Avenir"/>
                <a:ea typeface="Avenir"/>
                <a:cs typeface="Avenir"/>
                <a:sym typeface="Avenir"/>
              </a:rPr>
              <a:t>Ain Shams University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050"/>
              <a:buFont typeface="Avenir"/>
              <a:buNone/>
            </a:pPr>
            <a:r>
              <a:rPr lang="en-US" sz="1050" b="0" i="0" u="none" strike="noStrike" cap="none">
                <a:solidFill>
                  <a:schemeClr val="lt1"/>
                </a:solidFill>
                <a:latin typeface="Avenir"/>
                <a:ea typeface="Avenir"/>
                <a:cs typeface="Avenir"/>
                <a:sym typeface="Avenir"/>
              </a:rPr>
              <a:t>Faculty of Computer and Information Sciences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050"/>
              <a:buFont typeface="Avenir"/>
              <a:buNone/>
            </a:pPr>
            <a:r>
              <a:rPr lang="en-US" sz="1050" b="0" i="0" u="none" strike="noStrike" cap="none">
                <a:solidFill>
                  <a:schemeClr val="lt1"/>
                </a:solidFill>
                <a:latin typeface="Avenir"/>
                <a:ea typeface="Avenir"/>
                <a:cs typeface="Avenir"/>
                <a:sym typeface="Avenir"/>
              </a:rPr>
              <a:t>Department: Software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venir"/>
              <a:ea typeface="Avenir"/>
              <a:cs typeface="Avenir"/>
              <a:sym typeface="Avenir"/>
            </a:endParaRPr>
          </a:p>
        </p:txBody>
      </p:sp>
      <p:pic>
        <p:nvPicPr>
          <p:cNvPr id="93" name="Google Shape;93;p1"/>
          <p:cNvPicPr preferRelativeResize="0"/>
          <p:nvPr/>
        </p:nvPicPr>
        <p:blipFill>
          <a:blip r:embed="rId5">
            <a:alphaModFix/>
          </a:blip>
          <a:stretch>
            <a:fillRect/>
          </a:stretch>
        </p:blipFill>
        <p:spPr>
          <a:xfrm>
            <a:off x="10598950" y="670238"/>
            <a:ext cx="1485075" cy="853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p:cTn id="7" dur="400"/>
                                        <p:tgtEl>
                                          <p:spTgt spid="87">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6- Functional requirements</a:t>
            </a:r>
            <a:endParaRPr/>
          </a:p>
        </p:txBody>
      </p:sp>
      <p:sp>
        <p:nvSpPr>
          <p:cNvPr id="158" name="Google Shape;158;p6"/>
          <p:cNvSpPr txBox="1">
            <a:spLocks noGrp="1"/>
          </p:cNvSpPr>
          <p:nvPr>
            <p:ph type="body" idx="1"/>
          </p:nvPr>
        </p:nvSpPr>
        <p:spPr>
          <a:xfrm>
            <a:off x="1077362" y="2427316"/>
            <a:ext cx="9950100" cy="3513600"/>
          </a:xfrm>
          <a:prstGeom prst="rect">
            <a:avLst/>
          </a:prstGeom>
          <a:noFill/>
          <a:ln>
            <a:noFill/>
          </a:ln>
        </p:spPr>
        <p:txBody>
          <a:bodyPr spcFirstLastPara="1" wrap="square" lIns="182875" tIns="320025" rIns="91425" bIns="45700" anchor="t" anchorCtr="0">
            <a:normAutofit/>
          </a:bodyPr>
          <a:lstStyle/>
          <a:p>
            <a:pPr marL="228600" lvl="0" indent="-222250" algn="l" rtl="0">
              <a:lnSpc>
                <a:spcPct val="115000"/>
              </a:lnSpc>
              <a:spcBef>
                <a:spcPts val="0"/>
              </a:spcBef>
              <a:spcAft>
                <a:spcPts val="0"/>
              </a:spcAft>
              <a:buSzPts val="1700"/>
              <a:buChar char="•"/>
            </a:pPr>
            <a:r>
              <a:rPr lang="en-US" sz="1700" dirty="0"/>
              <a:t>Visualize different furniture pieces using AR into the real world.</a:t>
            </a:r>
            <a:endParaRPr sz="1700" dirty="0"/>
          </a:p>
          <a:p>
            <a:pPr marL="228600" lvl="0" indent="-222250" algn="l" rtl="0">
              <a:lnSpc>
                <a:spcPct val="115000"/>
              </a:lnSpc>
              <a:spcBef>
                <a:spcPts val="0"/>
              </a:spcBef>
              <a:spcAft>
                <a:spcPts val="0"/>
              </a:spcAft>
              <a:buSzPts val="1700"/>
              <a:buChar char="•"/>
            </a:pPr>
            <a:r>
              <a:rPr lang="en-US" sz="1700" dirty="0"/>
              <a:t>Provide a list of furniture models to choose from.</a:t>
            </a:r>
            <a:endParaRPr sz="1700" dirty="0"/>
          </a:p>
          <a:p>
            <a:pPr marL="228600" lvl="0" indent="-222250" algn="l" rtl="0">
              <a:lnSpc>
                <a:spcPct val="115000"/>
              </a:lnSpc>
              <a:spcBef>
                <a:spcPts val="0"/>
              </a:spcBef>
              <a:spcAft>
                <a:spcPts val="0"/>
              </a:spcAft>
              <a:buSzPts val="1700"/>
              <a:buChar char="•"/>
            </a:pPr>
            <a:r>
              <a:rPr lang="en-US" sz="1700" dirty="0"/>
              <a:t>Categorize furniture models into different categories.</a:t>
            </a:r>
            <a:endParaRPr sz="1700" dirty="0"/>
          </a:p>
          <a:p>
            <a:pPr marL="228600" lvl="0" indent="-222250" algn="l" rtl="0">
              <a:lnSpc>
                <a:spcPct val="115000"/>
              </a:lnSpc>
              <a:spcBef>
                <a:spcPts val="0"/>
              </a:spcBef>
              <a:spcAft>
                <a:spcPts val="0"/>
              </a:spcAft>
              <a:buSzPts val="1700"/>
              <a:buChar char="•"/>
            </a:pPr>
            <a:r>
              <a:rPr lang="en-US" sz="1700" dirty="0"/>
              <a:t>Edit models’ color.</a:t>
            </a:r>
            <a:endParaRPr sz="1700" dirty="0"/>
          </a:p>
          <a:p>
            <a:pPr marL="228600" lvl="0" indent="-222250" algn="l" rtl="0">
              <a:lnSpc>
                <a:spcPct val="115000"/>
              </a:lnSpc>
              <a:spcBef>
                <a:spcPts val="0"/>
              </a:spcBef>
              <a:spcAft>
                <a:spcPts val="0"/>
              </a:spcAft>
              <a:buSzPts val="1700"/>
              <a:buChar char="•"/>
            </a:pPr>
            <a:r>
              <a:rPr lang="en-US" sz="1700" dirty="0"/>
              <a:t>View the models’ dimensions.</a:t>
            </a:r>
            <a:endParaRPr sz="1700" dirty="0"/>
          </a:p>
          <a:p>
            <a:pPr marL="228600" lvl="0" indent="-222250" algn="l" rtl="0">
              <a:lnSpc>
                <a:spcPct val="115000"/>
              </a:lnSpc>
              <a:spcBef>
                <a:spcPts val="0"/>
              </a:spcBef>
              <a:spcAft>
                <a:spcPts val="0"/>
              </a:spcAft>
              <a:buSzPts val="1700"/>
              <a:buChar char="•"/>
            </a:pPr>
            <a:r>
              <a:rPr lang="en-US" sz="1700" dirty="0"/>
              <a:t>Manipulate models. </a:t>
            </a:r>
            <a:endParaRPr sz="1700" dirty="0"/>
          </a:p>
          <a:p>
            <a:pPr marL="228600" lvl="0" indent="-222250" algn="l" rtl="0">
              <a:lnSpc>
                <a:spcPct val="115000"/>
              </a:lnSpc>
              <a:spcBef>
                <a:spcPts val="0"/>
              </a:spcBef>
              <a:spcAft>
                <a:spcPts val="0"/>
              </a:spcAft>
              <a:buSzPts val="1700"/>
              <a:buChar char="•"/>
            </a:pPr>
            <a:r>
              <a:rPr lang="en-US" sz="1700" dirty="0"/>
              <a:t>Clear scene. </a:t>
            </a:r>
            <a:endParaRPr sz="1700" dirty="0"/>
          </a:p>
          <a:p>
            <a:pPr marL="228600" lvl="0" indent="-222250" algn="l" rtl="0">
              <a:lnSpc>
                <a:spcPct val="115000"/>
              </a:lnSpc>
              <a:spcBef>
                <a:spcPts val="0"/>
              </a:spcBef>
              <a:spcAft>
                <a:spcPts val="0"/>
              </a:spcAft>
              <a:buSzPts val="1700"/>
              <a:buChar char="•"/>
            </a:pPr>
            <a:r>
              <a:rPr lang="en-US" sz="1700" dirty="0"/>
              <a:t>Reset scene.</a:t>
            </a:r>
            <a:endParaRPr sz="1700" dirty="0"/>
          </a:p>
          <a:p>
            <a:pPr marL="228600" lvl="0" indent="-222250" algn="l" rtl="0">
              <a:lnSpc>
                <a:spcPct val="115000"/>
              </a:lnSpc>
              <a:spcBef>
                <a:spcPts val="0"/>
              </a:spcBef>
              <a:spcAft>
                <a:spcPts val="0"/>
              </a:spcAft>
              <a:buSzPts val="1700"/>
              <a:buChar char="•"/>
            </a:pPr>
            <a:r>
              <a:rPr lang="en-US" sz="1700" dirty="0"/>
              <a:t>Capture screenshots of the furniture models.</a:t>
            </a:r>
            <a:endParaRPr sz="1700" dirty="0"/>
          </a:p>
        </p:txBody>
      </p:sp>
      <p:sp>
        <p:nvSpPr>
          <p:cNvPr id="159" name="Google Shape;159;p6"/>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sz="1500"/>
              <a:t>10</a:t>
            </a:fld>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3b30ebb286_0_6"/>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7- Non-functional requirements</a:t>
            </a:r>
            <a:endParaRPr/>
          </a:p>
        </p:txBody>
      </p:sp>
      <p:sp>
        <p:nvSpPr>
          <p:cNvPr id="165" name="Google Shape;165;g13b30ebb286_0_6"/>
          <p:cNvSpPr txBox="1">
            <a:spLocks noGrp="1"/>
          </p:cNvSpPr>
          <p:nvPr>
            <p:ph type="body" idx="1"/>
          </p:nvPr>
        </p:nvSpPr>
        <p:spPr>
          <a:xfrm>
            <a:off x="1077362" y="2427316"/>
            <a:ext cx="9950100" cy="3513600"/>
          </a:xfrm>
          <a:prstGeom prst="rect">
            <a:avLst/>
          </a:prstGeom>
        </p:spPr>
        <p:txBody>
          <a:bodyPr spcFirstLastPara="1" wrap="square" lIns="91425" tIns="45700" rIns="91425" bIns="45700" anchor="t" anchorCtr="0">
            <a:normAutofit/>
          </a:bodyPr>
          <a:lstStyle/>
          <a:p>
            <a:pPr marL="457200" lvl="0" indent="-336550" algn="l" rtl="0">
              <a:spcBef>
                <a:spcPts val="1000"/>
              </a:spcBef>
              <a:spcAft>
                <a:spcPts val="0"/>
              </a:spcAft>
              <a:buSzPts val="1700"/>
              <a:buChar char="•"/>
            </a:pPr>
            <a:r>
              <a:rPr lang="en-US" sz="1700"/>
              <a:t>User friendly interface</a:t>
            </a:r>
            <a:endParaRPr sz="1700"/>
          </a:p>
          <a:p>
            <a:pPr marL="457200" lvl="0" indent="-336550" algn="l" rtl="0">
              <a:spcBef>
                <a:spcPts val="0"/>
              </a:spcBef>
              <a:spcAft>
                <a:spcPts val="0"/>
              </a:spcAft>
              <a:buSzPts val="1700"/>
              <a:buChar char="•"/>
            </a:pPr>
            <a:r>
              <a:rPr lang="en-US" sz="1700"/>
              <a:t>Quick response to user commands</a:t>
            </a:r>
            <a:endParaRPr sz="1700"/>
          </a:p>
          <a:p>
            <a:pPr marL="457200" lvl="0" indent="-336550" algn="l" rtl="0">
              <a:spcBef>
                <a:spcPts val="0"/>
              </a:spcBef>
              <a:spcAft>
                <a:spcPts val="0"/>
              </a:spcAft>
              <a:buSzPts val="1700"/>
              <a:buChar char="•"/>
            </a:pPr>
            <a:r>
              <a:rPr lang="en-US" sz="1700"/>
              <a:t>Improved performance.</a:t>
            </a:r>
            <a:endParaRPr sz="1700"/>
          </a:p>
          <a:p>
            <a:pPr marL="457200" lvl="0" indent="-336550" algn="l" rtl="0">
              <a:spcBef>
                <a:spcPts val="0"/>
              </a:spcBef>
              <a:spcAft>
                <a:spcPts val="0"/>
              </a:spcAft>
              <a:buSzPts val="1700"/>
              <a:buChar char="•"/>
            </a:pPr>
            <a:r>
              <a:rPr lang="en-US" sz="1700"/>
              <a:t>AR focused user experience.</a:t>
            </a:r>
            <a:endParaRPr sz="1700"/>
          </a:p>
          <a:p>
            <a:pPr marL="0" lvl="0" indent="0" algn="l" rtl="0">
              <a:spcBef>
                <a:spcPts val="1000"/>
              </a:spcBef>
              <a:spcAft>
                <a:spcPts val="0"/>
              </a:spcAft>
              <a:buNone/>
            </a:pPr>
            <a:endParaRPr sz="1700"/>
          </a:p>
          <a:p>
            <a:pPr marL="457200" lvl="0" indent="0" algn="l" rtl="0">
              <a:spcBef>
                <a:spcPts val="1000"/>
              </a:spcBef>
              <a:spcAft>
                <a:spcPts val="0"/>
              </a:spcAft>
              <a:buNone/>
            </a:pPr>
            <a:endParaRPr sz="1700"/>
          </a:p>
        </p:txBody>
      </p:sp>
      <p:sp>
        <p:nvSpPr>
          <p:cNvPr id="166" name="Google Shape;166;g13b30ebb286_0_6"/>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11</a:t>
            </a:fld>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3b30ebb286_0_13"/>
          <p:cNvSpPr txBox="1">
            <a:spLocks noGrp="1"/>
          </p:cNvSpPr>
          <p:nvPr>
            <p:ph type="title"/>
          </p:nvPr>
        </p:nvSpPr>
        <p:spPr>
          <a:xfrm>
            <a:off x="83875" y="197030"/>
            <a:ext cx="9950100" cy="65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8- Use Case diagram</a:t>
            </a:r>
            <a:endParaRPr/>
          </a:p>
        </p:txBody>
      </p:sp>
      <p:sp>
        <p:nvSpPr>
          <p:cNvPr id="172" name="Google Shape;172;g13b30ebb286_0_13"/>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12</a:t>
            </a:fld>
            <a:endParaRPr sz="1500"/>
          </a:p>
        </p:txBody>
      </p:sp>
      <p:pic>
        <p:nvPicPr>
          <p:cNvPr id="173" name="Google Shape;173;g13b30ebb286_0_13"/>
          <p:cNvPicPr preferRelativeResize="0"/>
          <p:nvPr/>
        </p:nvPicPr>
        <p:blipFill>
          <a:blip r:embed="rId3">
            <a:alphaModFix/>
          </a:blip>
          <a:stretch>
            <a:fillRect/>
          </a:stretch>
        </p:blipFill>
        <p:spPr>
          <a:xfrm>
            <a:off x="1952050" y="1012775"/>
            <a:ext cx="7718400" cy="566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3b30ebb286_0_23"/>
          <p:cNvSpPr txBox="1">
            <a:spLocks noGrp="1"/>
          </p:cNvSpPr>
          <p:nvPr>
            <p:ph type="title"/>
          </p:nvPr>
        </p:nvSpPr>
        <p:spPr>
          <a:xfrm>
            <a:off x="421475" y="385825"/>
            <a:ext cx="9950100" cy="800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9- Class Diagram</a:t>
            </a:r>
            <a:endParaRPr/>
          </a:p>
        </p:txBody>
      </p:sp>
      <p:sp>
        <p:nvSpPr>
          <p:cNvPr id="179" name="Google Shape;179;g13b30ebb286_0_23"/>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13</a:t>
            </a:fld>
            <a:endParaRPr sz="1900"/>
          </a:p>
        </p:txBody>
      </p:sp>
      <p:pic>
        <p:nvPicPr>
          <p:cNvPr id="180" name="Google Shape;180;g13b30ebb286_0_23"/>
          <p:cNvPicPr preferRelativeResize="0"/>
          <p:nvPr/>
        </p:nvPicPr>
        <p:blipFill>
          <a:blip r:embed="rId3">
            <a:alphaModFix/>
          </a:blip>
          <a:stretch>
            <a:fillRect/>
          </a:stretch>
        </p:blipFill>
        <p:spPr>
          <a:xfrm>
            <a:off x="0" y="1466125"/>
            <a:ext cx="6809024" cy="5133375"/>
          </a:xfrm>
          <a:prstGeom prst="rect">
            <a:avLst/>
          </a:prstGeom>
          <a:noFill/>
          <a:ln>
            <a:noFill/>
          </a:ln>
        </p:spPr>
      </p:pic>
      <p:pic>
        <p:nvPicPr>
          <p:cNvPr id="181" name="Google Shape;181;g13b30ebb286_0_23"/>
          <p:cNvPicPr preferRelativeResize="0"/>
          <p:nvPr/>
        </p:nvPicPr>
        <p:blipFill>
          <a:blip r:embed="rId4">
            <a:alphaModFix/>
          </a:blip>
          <a:stretch>
            <a:fillRect/>
          </a:stretch>
        </p:blipFill>
        <p:spPr>
          <a:xfrm>
            <a:off x="6228050" y="1305775"/>
            <a:ext cx="3187829" cy="2398125"/>
          </a:xfrm>
          <a:prstGeom prst="rect">
            <a:avLst/>
          </a:prstGeom>
          <a:noFill/>
          <a:ln>
            <a:noFill/>
          </a:ln>
        </p:spPr>
      </p:pic>
      <p:pic>
        <p:nvPicPr>
          <p:cNvPr id="182" name="Google Shape;182;g13b30ebb286_0_23"/>
          <p:cNvPicPr preferRelativeResize="0"/>
          <p:nvPr/>
        </p:nvPicPr>
        <p:blipFill>
          <a:blip r:embed="rId5">
            <a:alphaModFix/>
          </a:blip>
          <a:stretch>
            <a:fillRect/>
          </a:stretch>
        </p:blipFill>
        <p:spPr>
          <a:xfrm>
            <a:off x="7183750" y="3703900"/>
            <a:ext cx="3276570" cy="26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3b30ebb425_0_0"/>
          <p:cNvSpPr txBox="1">
            <a:spLocks noGrp="1"/>
          </p:cNvSpPr>
          <p:nvPr>
            <p:ph type="title"/>
          </p:nvPr>
        </p:nvSpPr>
        <p:spPr>
          <a:xfrm>
            <a:off x="421475" y="385825"/>
            <a:ext cx="9950100" cy="800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10- Challenges</a:t>
            </a:r>
            <a:endParaRPr/>
          </a:p>
        </p:txBody>
      </p:sp>
      <p:sp>
        <p:nvSpPr>
          <p:cNvPr id="188" name="Google Shape;188;g13b30ebb425_0_0"/>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14</a:t>
            </a:fld>
            <a:endParaRPr sz="1500"/>
          </a:p>
        </p:txBody>
      </p:sp>
      <p:sp>
        <p:nvSpPr>
          <p:cNvPr id="189" name="Google Shape;189;g13b30ebb425_0_0"/>
          <p:cNvSpPr txBox="1"/>
          <p:nvPr/>
        </p:nvSpPr>
        <p:spPr>
          <a:xfrm>
            <a:off x="896975" y="1322425"/>
            <a:ext cx="9474600" cy="515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Avenir"/>
              <a:buChar char="●"/>
            </a:pPr>
            <a:r>
              <a:rPr lang="en-US" sz="1700">
                <a:solidFill>
                  <a:schemeClr val="dk1"/>
                </a:solidFill>
                <a:latin typeface="Avenir"/>
                <a:ea typeface="Avenir"/>
                <a:cs typeface="Avenir"/>
                <a:sym typeface="Avenir"/>
              </a:rPr>
              <a:t>The discrepancy between the sizes of the 3D models available was too big and sometimes unrealistic.</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	Solution adopted: Preprocessing of the models was done using Blender.</a:t>
            </a:r>
            <a:br>
              <a:rPr lang="en-US" sz="1700">
                <a:solidFill>
                  <a:schemeClr val="dk1"/>
                </a:solidFill>
                <a:latin typeface="Avenir"/>
                <a:ea typeface="Avenir"/>
                <a:cs typeface="Avenir"/>
                <a:sym typeface="Avenir"/>
              </a:rPr>
            </a:br>
            <a:endParaRPr sz="1700">
              <a:solidFill>
                <a:schemeClr val="dk1"/>
              </a:solidFill>
              <a:latin typeface="Avenir"/>
              <a:ea typeface="Avenir"/>
              <a:cs typeface="Avenir"/>
              <a:sym typeface="Avenir"/>
            </a:endParaRPr>
          </a:p>
          <a:p>
            <a:pPr marL="457200" lvl="0" indent="-336550" algn="l" rtl="0">
              <a:spcBef>
                <a:spcPts val="0"/>
              </a:spcBef>
              <a:spcAft>
                <a:spcPts val="0"/>
              </a:spcAft>
              <a:buClr>
                <a:schemeClr val="dk1"/>
              </a:buClr>
              <a:buSzPts val="1700"/>
              <a:buFont typeface="Avenir"/>
              <a:buChar char="●"/>
            </a:pPr>
            <a:r>
              <a:rPr lang="en-US" sz="1700">
                <a:solidFill>
                  <a:schemeClr val="dk1"/>
                </a:solidFill>
                <a:latin typeface="Avenir"/>
                <a:ea typeface="Avenir"/>
                <a:cs typeface="Avenir"/>
                <a:sym typeface="Avenir"/>
              </a:rPr>
              <a:t>Lean touch translation moved the models in the y-axis ignoring gravity..</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	Solution adopted: A script was written to restrict the movement of models on the       y-axis.</a:t>
            </a:r>
            <a:endParaRPr sz="1700">
              <a:solidFill>
                <a:schemeClr val="dk1"/>
              </a:solidFill>
              <a:latin typeface="Avenir"/>
              <a:ea typeface="Avenir"/>
              <a:cs typeface="Avenir"/>
              <a:sym typeface="Avenir"/>
            </a:endParaRPr>
          </a:p>
          <a:p>
            <a:pPr marL="0" lvl="0" indent="0" algn="l" rtl="0">
              <a:spcBef>
                <a:spcPts val="0"/>
              </a:spcBef>
              <a:spcAft>
                <a:spcPts val="0"/>
              </a:spcAft>
              <a:buNone/>
            </a:pPr>
            <a:endParaRPr sz="1700">
              <a:solidFill>
                <a:schemeClr val="dk1"/>
              </a:solidFill>
              <a:latin typeface="Avenir"/>
              <a:ea typeface="Avenir"/>
              <a:cs typeface="Avenir"/>
              <a:sym typeface="Avenir"/>
            </a:endParaRPr>
          </a:p>
          <a:p>
            <a:pPr marL="457200" lvl="0" indent="-336550" algn="l" rtl="0">
              <a:spcBef>
                <a:spcPts val="0"/>
              </a:spcBef>
              <a:spcAft>
                <a:spcPts val="0"/>
              </a:spcAft>
              <a:buClr>
                <a:schemeClr val="dk1"/>
              </a:buClr>
              <a:buSzPts val="1700"/>
              <a:buFont typeface="Avenir"/>
              <a:buChar char="●"/>
            </a:pPr>
            <a:r>
              <a:rPr lang="en-US" sz="1700">
                <a:solidFill>
                  <a:schemeClr val="dk1"/>
                </a:solidFill>
                <a:latin typeface="Avenir"/>
                <a:ea typeface="Avenir"/>
                <a:cs typeface="Avenir"/>
                <a:sym typeface="Avenir"/>
              </a:rPr>
              <a:t>Models added were visible through real objects in the scene.</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	Solution adopted: Occlusion property was added to the models.</a:t>
            </a:r>
            <a:endParaRPr sz="1700">
              <a:solidFill>
                <a:schemeClr val="dk1"/>
              </a:solidFill>
              <a:latin typeface="Avenir"/>
              <a:ea typeface="Avenir"/>
              <a:cs typeface="Avenir"/>
              <a:sym typeface="Avenir"/>
            </a:endParaRPr>
          </a:p>
          <a:p>
            <a:pPr marL="457200" lvl="0" indent="0" algn="l" rtl="0">
              <a:spcBef>
                <a:spcPts val="0"/>
              </a:spcBef>
              <a:spcAft>
                <a:spcPts val="0"/>
              </a:spcAft>
              <a:buNone/>
            </a:pPr>
            <a:endParaRPr sz="1700">
              <a:solidFill>
                <a:schemeClr val="dk1"/>
              </a:solidFill>
              <a:latin typeface="Avenir"/>
              <a:ea typeface="Avenir"/>
              <a:cs typeface="Avenir"/>
              <a:sym typeface="Avenir"/>
            </a:endParaRPr>
          </a:p>
          <a:p>
            <a:pPr marL="457200" lvl="0" indent="-336550" algn="l" rtl="0">
              <a:spcBef>
                <a:spcPts val="0"/>
              </a:spcBef>
              <a:spcAft>
                <a:spcPts val="0"/>
              </a:spcAft>
              <a:buClr>
                <a:schemeClr val="dk1"/>
              </a:buClr>
              <a:buSzPts val="1700"/>
              <a:buFont typeface="Avenir"/>
              <a:buChar char="●"/>
            </a:pPr>
            <a:r>
              <a:rPr lang="en-US" sz="1700">
                <a:solidFill>
                  <a:schemeClr val="dk1"/>
                </a:solidFill>
                <a:latin typeface="Avenir"/>
                <a:ea typeface="Avenir"/>
                <a:cs typeface="Avenir"/>
                <a:sym typeface="Avenir"/>
              </a:rPr>
              <a:t>Models overlapped when multiple ones were added.</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	Solution adopted: Box collider component was added to the models to detect collision and handle it.</a:t>
            </a:r>
            <a:endParaRPr sz="1700">
              <a:solidFill>
                <a:schemeClr val="dk1"/>
              </a:solidFill>
              <a:latin typeface="Avenir"/>
              <a:ea typeface="Avenir"/>
              <a:cs typeface="Avenir"/>
              <a:sym typeface="Avenir"/>
            </a:endParaRPr>
          </a:p>
          <a:p>
            <a:pPr marL="457200" lvl="0" indent="0" algn="l" rtl="0">
              <a:spcBef>
                <a:spcPts val="0"/>
              </a:spcBef>
              <a:spcAft>
                <a:spcPts val="0"/>
              </a:spcAft>
              <a:buNone/>
            </a:pPr>
            <a:endParaRPr sz="1700">
              <a:solidFill>
                <a:schemeClr val="dk1"/>
              </a:solidFill>
              <a:latin typeface="Avenir"/>
              <a:ea typeface="Avenir"/>
              <a:cs typeface="Avenir"/>
              <a:sym typeface="Avenir"/>
            </a:endParaRPr>
          </a:p>
          <a:p>
            <a:pPr marL="457200" lvl="0" indent="-336550" algn="l" rtl="0">
              <a:spcBef>
                <a:spcPts val="0"/>
              </a:spcBef>
              <a:spcAft>
                <a:spcPts val="0"/>
              </a:spcAft>
              <a:buClr>
                <a:schemeClr val="dk1"/>
              </a:buClr>
              <a:buSzPts val="1700"/>
              <a:buFont typeface="Avenir"/>
              <a:buChar char="●"/>
            </a:pPr>
            <a:r>
              <a:rPr lang="en-US" sz="1700">
                <a:solidFill>
                  <a:schemeClr val="dk1"/>
                </a:solidFill>
                <a:latin typeface="Avenir"/>
                <a:ea typeface="Avenir"/>
                <a:cs typeface="Avenir"/>
                <a:sym typeface="Avenir"/>
              </a:rPr>
              <a:t>Models didn’t look realistic in the scene.</a:t>
            </a:r>
            <a:br>
              <a:rPr lang="en-US" sz="1700">
                <a:solidFill>
                  <a:schemeClr val="dk1"/>
                </a:solidFill>
                <a:latin typeface="Avenir"/>
                <a:ea typeface="Avenir"/>
                <a:cs typeface="Avenir"/>
                <a:sym typeface="Avenir"/>
              </a:rPr>
            </a:br>
            <a:r>
              <a:rPr lang="en-US" sz="1700">
                <a:solidFill>
                  <a:schemeClr val="dk1"/>
                </a:solidFill>
                <a:latin typeface="Avenir"/>
                <a:ea typeface="Avenir"/>
                <a:cs typeface="Avenir"/>
                <a:sym typeface="Avenir"/>
              </a:rPr>
              <a:t>	Solution adopted: Light estimation was used to change the color and intensity of     the light rendered on the model.</a:t>
            </a:r>
            <a:endParaRPr sz="1700">
              <a:solidFill>
                <a:schemeClr val="dk1"/>
              </a:solidFill>
              <a:latin typeface="Avenir"/>
              <a:ea typeface="Avenir"/>
              <a:cs typeface="Avenir"/>
              <a:sym typeface="Avenir"/>
            </a:endParaRPr>
          </a:p>
          <a:p>
            <a:pPr marL="914400" lvl="0" indent="0" algn="l" rtl="0">
              <a:lnSpc>
                <a:spcPct val="150000"/>
              </a:lnSpc>
              <a:spcBef>
                <a:spcPts val="0"/>
              </a:spcBef>
              <a:spcAft>
                <a:spcPts val="0"/>
              </a:spcAft>
              <a:buNone/>
            </a:pPr>
            <a:endParaRPr sz="17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10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10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1000"/>
                                        <p:tgtEl>
                                          <p:spTgt spid="1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xEl>
                                              <p:pRg st="3" end="3"/>
                                            </p:txEl>
                                          </p:spTgt>
                                        </p:tgtEl>
                                        <p:attrNameLst>
                                          <p:attrName>style.visibility</p:attrName>
                                        </p:attrNameLst>
                                      </p:cBhvr>
                                      <p:to>
                                        <p:strVal val="visible"/>
                                      </p:to>
                                    </p:set>
                                    <p:animEffect transition="in" filter="fade">
                                      <p:cBhvr>
                                        <p:cTn id="22" dur="1000"/>
                                        <p:tgtEl>
                                          <p:spTgt spid="1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
                                            <p:txEl>
                                              <p:pRg st="4" end="4"/>
                                            </p:txEl>
                                          </p:spTgt>
                                        </p:tgtEl>
                                        <p:attrNameLst>
                                          <p:attrName>style.visibility</p:attrName>
                                        </p:attrNameLst>
                                      </p:cBhvr>
                                      <p:to>
                                        <p:strVal val="visible"/>
                                      </p:to>
                                    </p:set>
                                    <p:animEffect transition="in" filter="fade">
                                      <p:cBhvr>
                                        <p:cTn id="27" dur="1000"/>
                                        <p:tgtEl>
                                          <p:spTgt spid="1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
                                            <p:txEl>
                                              <p:pRg st="5" end="5"/>
                                            </p:txEl>
                                          </p:spTgt>
                                        </p:tgtEl>
                                        <p:attrNameLst>
                                          <p:attrName>style.visibility</p:attrName>
                                        </p:attrNameLst>
                                      </p:cBhvr>
                                      <p:to>
                                        <p:strVal val="visible"/>
                                      </p:to>
                                    </p:set>
                                    <p:animEffect transition="in" filter="fade">
                                      <p:cBhvr>
                                        <p:cTn id="32" dur="1000"/>
                                        <p:tgtEl>
                                          <p:spTgt spid="1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xEl>
                                              <p:pRg st="6" end="6"/>
                                            </p:txEl>
                                          </p:spTgt>
                                        </p:tgtEl>
                                        <p:attrNameLst>
                                          <p:attrName>style.visibility</p:attrName>
                                        </p:attrNameLst>
                                      </p:cBhvr>
                                      <p:to>
                                        <p:strVal val="visible"/>
                                      </p:to>
                                    </p:set>
                                    <p:animEffect transition="in" filter="fade">
                                      <p:cBhvr>
                                        <p:cTn id="37" dur="1000"/>
                                        <p:tgtEl>
                                          <p:spTgt spid="1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
                                            <p:txEl>
                                              <p:pRg st="7" end="7"/>
                                            </p:txEl>
                                          </p:spTgt>
                                        </p:tgtEl>
                                        <p:attrNameLst>
                                          <p:attrName>style.visibility</p:attrName>
                                        </p:attrNameLst>
                                      </p:cBhvr>
                                      <p:to>
                                        <p:strVal val="visible"/>
                                      </p:to>
                                    </p:set>
                                    <p:animEffect transition="in" filter="fade">
                                      <p:cBhvr>
                                        <p:cTn id="42" dur="1000"/>
                                        <p:tgtEl>
                                          <p:spTgt spid="18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9">
                                            <p:txEl>
                                              <p:pRg st="8" end="8"/>
                                            </p:txEl>
                                          </p:spTgt>
                                        </p:tgtEl>
                                        <p:attrNameLst>
                                          <p:attrName>style.visibility</p:attrName>
                                        </p:attrNameLst>
                                      </p:cBhvr>
                                      <p:to>
                                        <p:strVal val="visible"/>
                                      </p:to>
                                    </p:set>
                                    <p:animEffect transition="in" filter="fade">
                                      <p:cBhvr>
                                        <p:cTn id="47" dur="1000"/>
                                        <p:tgtEl>
                                          <p:spTgt spid="1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11- Algorithms and techniques</a:t>
            </a:r>
            <a:endParaRPr/>
          </a:p>
        </p:txBody>
      </p:sp>
      <p:sp>
        <p:nvSpPr>
          <p:cNvPr id="195" name="Google Shape;195;p8"/>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b="1"/>
              <a:t>Plane detection:</a:t>
            </a:r>
            <a:endParaRPr sz="2100"/>
          </a:p>
          <a:p>
            <a:pPr marL="457200" lvl="0" indent="0" algn="l" rtl="0">
              <a:lnSpc>
                <a:spcPct val="120000"/>
              </a:lnSpc>
              <a:spcBef>
                <a:spcPts val="1000"/>
              </a:spcBef>
              <a:spcAft>
                <a:spcPts val="0"/>
              </a:spcAft>
              <a:buNone/>
            </a:pPr>
            <a:endParaRPr/>
          </a:p>
        </p:txBody>
      </p:sp>
      <p:sp>
        <p:nvSpPr>
          <p:cNvPr id="196" name="Google Shape;196;p8"/>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15</a:t>
            </a:r>
            <a:endParaRPr sz="1500"/>
          </a:p>
        </p:txBody>
      </p:sp>
      <p:sp>
        <p:nvSpPr>
          <p:cNvPr id="197" name="Google Shape;197;p8"/>
          <p:cNvSpPr/>
          <p:nvPr/>
        </p:nvSpPr>
        <p:spPr>
          <a:xfrm>
            <a:off x="1077350" y="3652175"/>
            <a:ext cx="2300400" cy="10638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Motion Tracking</a:t>
            </a:r>
            <a:endParaRPr b="1"/>
          </a:p>
        </p:txBody>
      </p:sp>
      <p:sp>
        <p:nvSpPr>
          <p:cNvPr id="198" name="Google Shape;198;p8"/>
          <p:cNvSpPr/>
          <p:nvPr/>
        </p:nvSpPr>
        <p:spPr>
          <a:xfrm>
            <a:off x="4486238" y="3652175"/>
            <a:ext cx="2300400" cy="10638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Scene Understanding</a:t>
            </a:r>
            <a:endParaRPr b="1"/>
          </a:p>
        </p:txBody>
      </p:sp>
      <p:sp>
        <p:nvSpPr>
          <p:cNvPr id="199" name="Google Shape;199;p8"/>
          <p:cNvSpPr/>
          <p:nvPr/>
        </p:nvSpPr>
        <p:spPr>
          <a:xfrm>
            <a:off x="7895125" y="3652175"/>
            <a:ext cx="2300400" cy="10638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Light Estimation</a:t>
            </a:r>
            <a:endParaRPr b="1"/>
          </a:p>
        </p:txBody>
      </p:sp>
      <p:sp>
        <p:nvSpPr>
          <p:cNvPr id="200" name="Google Shape;200;p8"/>
          <p:cNvSpPr/>
          <p:nvPr/>
        </p:nvSpPr>
        <p:spPr>
          <a:xfrm>
            <a:off x="3479150" y="4132325"/>
            <a:ext cx="905700" cy="1035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6888051" y="4159625"/>
            <a:ext cx="905700" cy="1035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f3ee32740b_1_19"/>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11- Algorithms and techniques</a:t>
            </a:r>
            <a:endParaRPr/>
          </a:p>
        </p:txBody>
      </p:sp>
      <p:sp>
        <p:nvSpPr>
          <p:cNvPr id="207" name="Google Shape;207;gf3ee32740b_1_19"/>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b="1"/>
              <a:t>Parallax Formula:</a:t>
            </a:r>
            <a:endParaRPr sz="2100"/>
          </a:p>
          <a:p>
            <a:pPr marL="457200" lvl="0" indent="0" algn="l" rtl="0">
              <a:lnSpc>
                <a:spcPct val="120000"/>
              </a:lnSpc>
              <a:spcBef>
                <a:spcPts val="1000"/>
              </a:spcBef>
              <a:spcAft>
                <a:spcPts val="0"/>
              </a:spcAft>
              <a:buNone/>
            </a:pPr>
            <a:endParaRPr/>
          </a:p>
        </p:txBody>
      </p:sp>
      <p:sp>
        <p:nvSpPr>
          <p:cNvPr id="208" name="Google Shape;208;gf3ee32740b_1_19"/>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16</a:t>
            </a:r>
            <a:endParaRPr sz="1500"/>
          </a:p>
        </p:txBody>
      </p:sp>
      <p:pic>
        <p:nvPicPr>
          <p:cNvPr id="209" name="Google Shape;209;gf3ee32740b_1_19"/>
          <p:cNvPicPr preferRelativeResize="0"/>
          <p:nvPr/>
        </p:nvPicPr>
        <p:blipFill>
          <a:blip r:embed="rId3">
            <a:alphaModFix/>
          </a:blip>
          <a:stretch>
            <a:fillRect/>
          </a:stretch>
        </p:blipFill>
        <p:spPr>
          <a:xfrm>
            <a:off x="6662125" y="3448925"/>
            <a:ext cx="4222176" cy="2593275"/>
          </a:xfrm>
          <a:prstGeom prst="rect">
            <a:avLst/>
          </a:prstGeom>
          <a:noFill/>
          <a:ln>
            <a:noFill/>
          </a:ln>
        </p:spPr>
      </p:pic>
      <p:pic>
        <p:nvPicPr>
          <p:cNvPr id="210" name="Google Shape;210;gf3ee32740b_1_19"/>
          <p:cNvPicPr preferRelativeResize="0"/>
          <p:nvPr/>
        </p:nvPicPr>
        <p:blipFill>
          <a:blip r:embed="rId4">
            <a:alphaModFix/>
          </a:blip>
          <a:stretch>
            <a:fillRect/>
          </a:stretch>
        </p:blipFill>
        <p:spPr>
          <a:xfrm>
            <a:off x="1544575" y="3448925"/>
            <a:ext cx="4130600" cy="250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221b07f9c0_0_41"/>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11- Algorithms and techniques</a:t>
            </a:r>
            <a:endParaRPr/>
          </a:p>
        </p:txBody>
      </p:sp>
      <p:sp>
        <p:nvSpPr>
          <p:cNvPr id="216" name="Google Shape;216;g1221b07f9c0_0_41"/>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b="1"/>
              <a:t>Plane detection:</a:t>
            </a:r>
            <a:endParaRPr sz="2100"/>
          </a:p>
          <a:p>
            <a:pPr marL="457200" lvl="0" indent="0" algn="l" rtl="0">
              <a:lnSpc>
                <a:spcPct val="120000"/>
              </a:lnSpc>
              <a:spcBef>
                <a:spcPts val="1000"/>
              </a:spcBef>
              <a:spcAft>
                <a:spcPts val="0"/>
              </a:spcAft>
              <a:buNone/>
            </a:pPr>
            <a:endParaRPr/>
          </a:p>
        </p:txBody>
      </p:sp>
      <p:sp>
        <p:nvSpPr>
          <p:cNvPr id="217" name="Google Shape;217;g1221b07f9c0_0_41"/>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17</a:t>
            </a:r>
            <a:endParaRPr sz="1500"/>
          </a:p>
        </p:txBody>
      </p:sp>
      <p:pic>
        <p:nvPicPr>
          <p:cNvPr id="218" name="Google Shape;218;g1221b07f9c0_0_41"/>
          <p:cNvPicPr preferRelativeResize="0"/>
          <p:nvPr/>
        </p:nvPicPr>
        <p:blipFill>
          <a:blip r:embed="rId3">
            <a:alphaModFix/>
          </a:blip>
          <a:stretch>
            <a:fillRect/>
          </a:stretch>
        </p:blipFill>
        <p:spPr>
          <a:xfrm>
            <a:off x="2114750" y="3100700"/>
            <a:ext cx="7180600" cy="284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f3ee32740b_2_6"/>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11- Algorithms and techniques (cont.)</a:t>
            </a:r>
            <a:endParaRPr/>
          </a:p>
        </p:txBody>
      </p:sp>
      <p:sp>
        <p:nvSpPr>
          <p:cNvPr id="224" name="Google Shape;224;gf3ee32740b_2_6"/>
          <p:cNvSpPr txBox="1">
            <a:spLocks noGrp="1"/>
          </p:cNvSpPr>
          <p:nvPr>
            <p:ph type="body" idx="1"/>
          </p:nvPr>
        </p:nvSpPr>
        <p:spPr>
          <a:xfrm>
            <a:off x="1077350" y="2427325"/>
            <a:ext cx="4340100" cy="3513600"/>
          </a:xfrm>
          <a:prstGeom prst="rect">
            <a:avLst/>
          </a:prstGeom>
          <a:noFill/>
          <a:ln>
            <a:noFill/>
          </a:ln>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b="1"/>
              <a:t>Light estimation:</a:t>
            </a:r>
            <a:br>
              <a:rPr lang="en-US" sz="2300" b="1"/>
            </a:br>
            <a:r>
              <a:rPr lang="en-US" sz="1700" b="1"/>
              <a:t>Sensors of the mobile device capture the light intensity and color of the environment.</a:t>
            </a:r>
            <a:br>
              <a:rPr lang="en-US" sz="1700" b="1"/>
            </a:br>
            <a:r>
              <a:rPr lang="en-US" sz="1700" b="1"/>
              <a:t>These readings are applied to the directional light to affect the models in the scene.</a:t>
            </a:r>
            <a:br>
              <a:rPr lang="en-US" sz="2300" b="1"/>
            </a:br>
            <a:endParaRPr sz="2300" b="1"/>
          </a:p>
        </p:txBody>
      </p:sp>
      <p:sp>
        <p:nvSpPr>
          <p:cNvPr id="225" name="Google Shape;225;gf3ee32740b_2_6"/>
          <p:cNvSpPr txBox="1">
            <a:spLocks noGrp="1"/>
          </p:cNvSpPr>
          <p:nvPr>
            <p:ph type="sldNum" idx="12"/>
          </p:nvPr>
        </p:nvSpPr>
        <p:spPr>
          <a:xfrm>
            <a:off x="11540355" y="6340725"/>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18</a:t>
            </a:r>
            <a:endParaRPr sz="1500"/>
          </a:p>
        </p:txBody>
      </p:sp>
      <p:pic>
        <p:nvPicPr>
          <p:cNvPr id="226" name="Google Shape;226;gf3ee32740b_2_6"/>
          <p:cNvPicPr preferRelativeResize="0"/>
          <p:nvPr/>
        </p:nvPicPr>
        <p:blipFill>
          <a:blip r:embed="rId3">
            <a:alphaModFix/>
          </a:blip>
          <a:stretch>
            <a:fillRect/>
          </a:stretch>
        </p:blipFill>
        <p:spPr>
          <a:xfrm>
            <a:off x="5456825" y="2427325"/>
            <a:ext cx="6083525" cy="286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21e21b8cf3_0_0"/>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11- Algorithms and techniques (cont.)</a:t>
            </a:r>
            <a:endParaRPr/>
          </a:p>
        </p:txBody>
      </p:sp>
      <p:sp>
        <p:nvSpPr>
          <p:cNvPr id="232" name="Google Shape;232;g121e21b8cf3_0_0"/>
          <p:cNvSpPr txBox="1">
            <a:spLocks noGrp="1"/>
          </p:cNvSpPr>
          <p:nvPr>
            <p:ph type="body" idx="1"/>
          </p:nvPr>
        </p:nvSpPr>
        <p:spPr>
          <a:xfrm>
            <a:off x="807287" y="2436966"/>
            <a:ext cx="9950100" cy="3513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br>
              <a:rPr lang="en-US" sz="1500"/>
            </a:br>
            <a:br>
              <a:rPr lang="en-US" sz="1500"/>
            </a:br>
            <a:endParaRPr sz="1500"/>
          </a:p>
          <a:p>
            <a:pPr marL="1371600" lvl="0" indent="0" algn="l" rtl="0">
              <a:spcBef>
                <a:spcPts val="1000"/>
              </a:spcBef>
              <a:spcAft>
                <a:spcPts val="0"/>
              </a:spcAft>
              <a:buNone/>
            </a:pPr>
            <a:br>
              <a:rPr lang="en-US" sz="1500"/>
            </a:br>
            <a:endParaRPr sz="1500"/>
          </a:p>
          <a:p>
            <a:pPr marL="0" lvl="0" indent="0" algn="l" rtl="0">
              <a:spcBef>
                <a:spcPts val="1000"/>
              </a:spcBef>
              <a:spcAft>
                <a:spcPts val="0"/>
              </a:spcAft>
              <a:buNone/>
            </a:pPr>
            <a:br>
              <a:rPr lang="en-US" sz="1500"/>
            </a:br>
            <a:endParaRPr sz="1500"/>
          </a:p>
        </p:txBody>
      </p:sp>
      <p:sp>
        <p:nvSpPr>
          <p:cNvPr id="233" name="Google Shape;233;g121e21b8cf3_0_0"/>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r>
              <a:rPr lang="en-US" sz="1500"/>
              <a:t>19</a:t>
            </a:r>
            <a:endParaRPr sz="1500"/>
          </a:p>
        </p:txBody>
      </p:sp>
      <p:sp>
        <p:nvSpPr>
          <p:cNvPr id="234" name="Google Shape;234;g121e21b8cf3_0_0"/>
          <p:cNvSpPr/>
          <p:nvPr/>
        </p:nvSpPr>
        <p:spPr>
          <a:xfrm>
            <a:off x="4345921" y="2855100"/>
            <a:ext cx="2487300" cy="851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Lean Touch Asset</a:t>
            </a:r>
            <a:endParaRPr b="1"/>
          </a:p>
        </p:txBody>
      </p:sp>
      <p:sp>
        <p:nvSpPr>
          <p:cNvPr id="235" name="Google Shape;235;g121e21b8cf3_0_0"/>
          <p:cNvSpPr/>
          <p:nvPr/>
        </p:nvSpPr>
        <p:spPr>
          <a:xfrm>
            <a:off x="7682081" y="4976927"/>
            <a:ext cx="1953900" cy="851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t>Lean Manipulation</a:t>
            </a:r>
            <a:endParaRPr b="1"/>
          </a:p>
        </p:txBody>
      </p:sp>
      <p:sp>
        <p:nvSpPr>
          <p:cNvPr id="236" name="Google Shape;236;g121e21b8cf3_0_0"/>
          <p:cNvSpPr/>
          <p:nvPr/>
        </p:nvSpPr>
        <p:spPr>
          <a:xfrm>
            <a:off x="4612678" y="4976927"/>
            <a:ext cx="1953900" cy="851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t>Lean Select</a:t>
            </a:r>
            <a:endParaRPr b="1"/>
          </a:p>
        </p:txBody>
      </p:sp>
      <p:sp>
        <p:nvSpPr>
          <p:cNvPr id="237" name="Google Shape;237;g121e21b8cf3_0_0"/>
          <p:cNvSpPr/>
          <p:nvPr/>
        </p:nvSpPr>
        <p:spPr>
          <a:xfrm>
            <a:off x="1543275" y="4976927"/>
            <a:ext cx="1953900" cy="851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t>Lean Touch</a:t>
            </a:r>
            <a:endParaRPr b="1"/>
          </a:p>
        </p:txBody>
      </p:sp>
      <p:cxnSp>
        <p:nvCxnSpPr>
          <p:cNvPr id="238" name="Google Shape;238;g121e21b8cf3_0_0"/>
          <p:cNvCxnSpPr/>
          <p:nvPr/>
        </p:nvCxnSpPr>
        <p:spPr>
          <a:xfrm flipH="1">
            <a:off x="3175475" y="3807488"/>
            <a:ext cx="1114200" cy="851100"/>
          </a:xfrm>
          <a:prstGeom prst="straightConnector1">
            <a:avLst/>
          </a:prstGeom>
          <a:noFill/>
          <a:ln w="9525" cap="flat" cmpd="sng">
            <a:solidFill>
              <a:schemeClr val="dk2"/>
            </a:solidFill>
            <a:prstDash val="solid"/>
            <a:round/>
            <a:headEnd type="none" w="med" len="med"/>
            <a:tailEnd type="triangle" w="med" len="med"/>
          </a:ln>
        </p:spPr>
      </p:cxnSp>
      <p:cxnSp>
        <p:nvCxnSpPr>
          <p:cNvPr id="239" name="Google Shape;239;g121e21b8cf3_0_0"/>
          <p:cNvCxnSpPr/>
          <p:nvPr/>
        </p:nvCxnSpPr>
        <p:spPr>
          <a:xfrm>
            <a:off x="5595311" y="3916912"/>
            <a:ext cx="0" cy="8145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g121e21b8cf3_0_0"/>
          <p:cNvCxnSpPr/>
          <p:nvPr/>
        </p:nvCxnSpPr>
        <p:spPr>
          <a:xfrm>
            <a:off x="6956675" y="3807488"/>
            <a:ext cx="894900" cy="870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US"/>
              <a:t>Team:</a:t>
            </a:r>
            <a:endParaRPr/>
          </a:p>
        </p:txBody>
      </p:sp>
      <p:sp>
        <p:nvSpPr>
          <p:cNvPr id="99" name="Google Shape;99;p2"/>
          <p:cNvSpPr txBox="1">
            <a:spLocks noGrp="1"/>
          </p:cNvSpPr>
          <p:nvPr>
            <p:ph type="body" idx="1"/>
          </p:nvPr>
        </p:nvSpPr>
        <p:spPr>
          <a:xfrm>
            <a:off x="1077362" y="2427316"/>
            <a:ext cx="3805800" cy="35136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1800"/>
              <a:buChar char="•"/>
            </a:pPr>
            <a:r>
              <a:rPr lang="en-US"/>
              <a:t>Ahmed Lotfy</a:t>
            </a:r>
            <a:endParaRPr/>
          </a:p>
          <a:p>
            <a:pPr marL="228600" lvl="0" indent="-228600" algn="l" rtl="0">
              <a:lnSpc>
                <a:spcPct val="120000"/>
              </a:lnSpc>
              <a:spcBef>
                <a:spcPts val="1000"/>
              </a:spcBef>
              <a:spcAft>
                <a:spcPts val="0"/>
              </a:spcAft>
              <a:buClr>
                <a:schemeClr val="dk1"/>
              </a:buClr>
              <a:buSzPts val="1800"/>
              <a:buChar char="•"/>
            </a:pPr>
            <a:r>
              <a:rPr lang="en-US"/>
              <a:t>Ahmed Yasser</a:t>
            </a:r>
            <a:endParaRPr/>
          </a:p>
          <a:p>
            <a:pPr marL="228600" lvl="0" indent="-228600" algn="l" rtl="0">
              <a:lnSpc>
                <a:spcPct val="120000"/>
              </a:lnSpc>
              <a:spcBef>
                <a:spcPts val="1000"/>
              </a:spcBef>
              <a:spcAft>
                <a:spcPts val="0"/>
              </a:spcAft>
              <a:buClr>
                <a:schemeClr val="dk1"/>
              </a:buClr>
              <a:buSzPts val="1800"/>
              <a:buChar char="•"/>
            </a:pPr>
            <a:r>
              <a:rPr lang="en-US"/>
              <a:t>Omar Essam</a:t>
            </a:r>
            <a:endParaRPr/>
          </a:p>
          <a:p>
            <a:pPr marL="228600" lvl="0" indent="-228600" algn="l" rtl="0">
              <a:lnSpc>
                <a:spcPct val="120000"/>
              </a:lnSpc>
              <a:spcBef>
                <a:spcPts val="1000"/>
              </a:spcBef>
              <a:spcAft>
                <a:spcPts val="0"/>
              </a:spcAft>
              <a:buClr>
                <a:schemeClr val="dk1"/>
              </a:buClr>
              <a:buSzPts val="1800"/>
              <a:buChar char="•"/>
            </a:pPr>
            <a:r>
              <a:rPr lang="en-US"/>
              <a:t>Omar Sheshtawy</a:t>
            </a:r>
            <a:endParaRPr/>
          </a:p>
          <a:p>
            <a:pPr marL="228600" lvl="0" indent="-228600" algn="l" rtl="0">
              <a:lnSpc>
                <a:spcPct val="120000"/>
              </a:lnSpc>
              <a:spcBef>
                <a:spcPts val="1000"/>
              </a:spcBef>
              <a:spcAft>
                <a:spcPts val="0"/>
              </a:spcAft>
              <a:buClr>
                <a:schemeClr val="dk1"/>
              </a:buClr>
              <a:buSzPts val="1800"/>
              <a:buChar char="•"/>
            </a:pPr>
            <a:r>
              <a:rPr lang="en-US"/>
              <a:t>Mohamed Zaki</a:t>
            </a:r>
            <a:endParaRPr/>
          </a:p>
          <a:p>
            <a:pPr marL="228600" lvl="0" indent="-228600" algn="l" rtl="0">
              <a:lnSpc>
                <a:spcPct val="120000"/>
              </a:lnSpc>
              <a:spcBef>
                <a:spcPts val="1000"/>
              </a:spcBef>
              <a:spcAft>
                <a:spcPts val="0"/>
              </a:spcAft>
              <a:buClr>
                <a:schemeClr val="dk1"/>
              </a:buClr>
              <a:buSzPts val="1800"/>
              <a:buChar char="•"/>
            </a:pPr>
            <a:r>
              <a:rPr lang="en-US"/>
              <a:t>Ziad Hassan</a:t>
            </a:r>
            <a:endParaRPr/>
          </a:p>
          <a:p>
            <a:pPr marL="228600" lvl="0" indent="-114300" algn="l" rtl="0">
              <a:lnSpc>
                <a:spcPct val="120000"/>
              </a:lnSpc>
              <a:spcBef>
                <a:spcPts val="1000"/>
              </a:spcBef>
              <a:spcAft>
                <a:spcPts val="0"/>
              </a:spcAft>
              <a:buClr>
                <a:schemeClr val="dk1"/>
              </a:buClr>
              <a:buSzPts val="1800"/>
              <a:buNone/>
            </a:pPr>
            <a:endParaRPr/>
          </a:p>
          <a:p>
            <a:pPr marL="228600" lvl="0" indent="-114300" algn="l" rtl="0">
              <a:lnSpc>
                <a:spcPct val="120000"/>
              </a:lnSpc>
              <a:spcBef>
                <a:spcPts val="1000"/>
              </a:spcBef>
              <a:spcAft>
                <a:spcPts val="0"/>
              </a:spcAft>
              <a:buClr>
                <a:schemeClr val="dk1"/>
              </a:buClr>
              <a:buSzPts val="1800"/>
              <a:buNone/>
            </a:pPr>
            <a:endParaRPr/>
          </a:p>
        </p:txBody>
      </p:sp>
      <p:sp>
        <p:nvSpPr>
          <p:cNvPr id="100" name="Google Shape;100;p2"/>
          <p:cNvSpPr txBox="1"/>
          <p:nvPr/>
        </p:nvSpPr>
        <p:spPr>
          <a:xfrm>
            <a:off x="6579909" y="2227810"/>
            <a:ext cx="40629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venir"/>
                <a:ea typeface="Avenir"/>
                <a:cs typeface="Avenir"/>
                <a:sym typeface="Avenir"/>
              </a:rPr>
              <a:t>Doctor:</a:t>
            </a:r>
            <a:r>
              <a:rPr lang="en-US" sz="1800" b="1" i="0" u="none" strike="noStrike" cap="none">
                <a:solidFill>
                  <a:schemeClr val="dk1"/>
                </a:solidFill>
                <a:latin typeface="Avenir"/>
                <a:ea typeface="Avenir"/>
                <a:cs typeface="Avenir"/>
                <a:sym typeface="Avenir"/>
              </a:rPr>
              <a:t> </a:t>
            </a:r>
            <a:r>
              <a:rPr lang="en-US" sz="2200" b="1" i="0" u="none" strike="noStrike" cap="none">
                <a:solidFill>
                  <a:schemeClr val="dk1"/>
                </a:solidFill>
                <a:latin typeface="Avenir"/>
                <a:ea typeface="Avenir"/>
                <a:cs typeface="Avenir"/>
                <a:sym typeface="Avenir"/>
              </a:rPr>
              <a:t>Dr. Yasmine Afif</a:t>
            </a:r>
            <a:r>
              <a:rPr lang="en-US" sz="2200" b="1">
                <a:solidFill>
                  <a:schemeClr val="dk1"/>
                </a:solidFill>
                <a:latin typeface="Avenir"/>
                <a:ea typeface="Avenir"/>
                <a:cs typeface="Avenir"/>
                <a:sym typeface="Avenir"/>
              </a:rPr>
              <a:t>y</a:t>
            </a:r>
            <a:endParaRPr sz="360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venir"/>
                <a:ea typeface="Avenir"/>
                <a:cs typeface="Avenir"/>
                <a:sym typeface="Avenir"/>
              </a:rPr>
              <a:t>TA:</a:t>
            </a:r>
            <a:r>
              <a:rPr lang="en-US" sz="1400" b="0" i="0" u="none" strike="noStrike" cap="none">
                <a:solidFill>
                  <a:srgbClr val="000000"/>
                </a:solidFill>
                <a:latin typeface="Arial"/>
                <a:ea typeface="Arial"/>
                <a:cs typeface="Arial"/>
                <a:sym typeface="Arial"/>
              </a:rPr>
              <a:t>  </a:t>
            </a:r>
            <a:r>
              <a:rPr lang="en-US" sz="2200" b="1" i="0" u="none" strike="noStrike" cap="none">
                <a:solidFill>
                  <a:schemeClr val="dk1"/>
                </a:solidFill>
                <a:latin typeface="Avenir"/>
                <a:ea typeface="Avenir"/>
                <a:cs typeface="Avenir"/>
                <a:sym typeface="Avenir"/>
              </a:rPr>
              <a:t>Dr. Naglaa Fathy</a:t>
            </a:r>
            <a:endParaRPr sz="3600" b="1" i="0" u="none" strike="noStrike" cap="none">
              <a:solidFill>
                <a:schemeClr val="dk1"/>
              </a:solidFill>
              <a:latin typeface="Avenir"/>
              <a:ea typeface="Avenir"/>
              <a:cs typeface="Avenir"/>
              <a:sym typeface="Avenir"/>
            </a:endParaRPr>
          </a:p>
        </p:txBody>
      </p:sp>
      <p:sp>
        <p:nvSpPr>
          <p:cNvPr id="101" name="Google Shape;101;p2"/>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sz="1500"/>
              <a:t>2</a:t>
            </a:fld>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221b07f9c0_0_20"/>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1800"/>
              <a:buNone/>
            </a:pPr>
            <a:r>
              <a:rPr lang="en-US"/>
              <a:t>11- Algorithms and techniques (cont.)</a:t>
            </a:r>
            <a:endParaRPr/>
          </a:p>
        </p:txBody>
      </p:sp>
      <p:sp>
        <p:nvSpPr>
          <p:cNvPr id="246" name="Google Shape;246;g1221b07f9c0_0_20"/>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b="1"/>
              <a:t>Occlusion:</a:t>
            </a:r>
            <a:endParaRPr sz="2300" b="1"/>
          </a:p>
        </p:txBody>
      </p:sp>
      <p:sp>
        <p:nvSpPr>
          <p:cNvPr id="247" name="Google Shape;247;g1221b07f9c0_0_20"/>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20</a:t>
            </a:r>
            <a:endParaRPr sz="1500"/>
          </a:p>
        </p:txBody>
      </p:sp>
      <p:pic>
        <p:nvPicPr>
          <p:cNvPr id="248" name="Google Shape;248;g1221b07f9c0_0_20"/>
          <p:cNvPicPr preferRelativeResize="0"/>
          <p:nvPr/>
        </p:nvPicPr>
        <p:blipFill>
          <a:blip r:embed="rId3">
            <a:alphaModFix/>
          </a:blip>
          <a:stretch>
            <a:fillRect/>
          </a:stretch>
        </p:blipFill>
        <p:spPr>
          <a:xfrm>
            <a:off x="6836850" y="3159025"/>
            <a:ext cx="3789550" cy="2781900"/>
          </a:xfrm>
          <a:prstGeom prst="rect">
            <a:avLst/>
          </a:prstGeom>
          <a:noFill/>
          <a:ln>
            <a:noFill/>
          </a:ln>
        </p:spPr>
      </p:pic>
      <p:pic>
        <p:nvPicPr>
          <p:cNvPr id="249" name="Google Shape;249;g1221b07f9c0_0_20"/>
          <p:cNvPicPr preferRelativeResize="0"/>
          <p:nvPr/>
        </p:nvPicPr>
        <p:blipFill>
          <a:blip r:embed="rId4">
            <a:alphaModFix/>
          </a:blip>
          <a:stretch>
            <a:fillRect/>
          </a:stretch>
        </p:blipFill>
        <p:spPr>
          <a:xfrm>
            <a:off x="1359525" y="2909750"/>
            <a:ext cx="2876175" cy="3446600"/>
          </a:xfrm>
          <a:prstGeom prst="rect">
            <a:avLst/>
          </a:prstGeom>
          <a:noFill/>
          <a:ln>
            <a:noFill/>
          </a:ln>
        </p:spPr>
      </p:pic>
      <p:pic>
        <p:nvPicPr>
          <p:cNvPr id="250" name="Google Shape;250;g1221b07f9c0_0_20"/>
          <p:cNvPicPr preferRelativeResize="0"/>
          <p:nvPr/>
        </p:nvPicPr>
        <p:blipFill>
          <a:blip r:embed="rId5">
            <a:alphaModFix/>
          </a:blip>
          <a:stretch>
            <a:fillRect/>
          </a:stretch>
        </p:blipFill>
        <p:spPr>
          <a:xfrm>
            <a:off x="1359513" y="2876250"/>
            <a:ext cx="3301600" cy="351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9"/>
          <p:cNvSpPr txBox="1">
            <a:spLocks noGrp="1"/>
          </p:cNvSpPr>
          <p:nvPr>
            <p:ph type="title"/>
          </p:nvPr>
        </p:nvSpPr>
        <p:spPr>
          <a:xfrm>
            <a:off x="1377875" y="824575"/>
            <a:ext cx="3982800" cy="791100"/>
          </a:xfrm>
          <a:prstGeom prst="rect">
            <a:avLst/>
          </a:prstGeom>
          <a:noFill/>
          <a:ln>
            <a:noFill/>
          </a:ln>
        </p:spPr>
        <p:txBody>
          <a:bodyPr spcFirstLastPara="1" wrap="square" lIns="91425" tIns="45700" rIns="91425" bIns="45700" anchor="b" anchorCtr="0">
            <a:noAutofit/>
          </a:bodyPr>
          <a:lstStyle/>
          <a:p>
            <a:pPr marL="0" lvl="0" indent="0" algn="l" rtl="0">
              <a:lnSpc>
                <a:spcPct val="110000"/>
              </a:lnSpc>
              <a:spcBef>
                <a:spcPts val="0"/>
              </a:spcBef>
              <a:spcAft>
                <a:spcPts val="0"/>
              </a:spcAft>
              <a:buClr>
                <a:schemeClr val="dk1"/>
              </a:buClr>
              <a:buSzPts val="1800"/>
              <a:buNone/>
            </a:pPr>
            <a:r>
              <a:rPr lang="en-US" sz="4600"/>
              <a:t>12- Demo</a:t>
            </a:r>
            <a:endParaRPr sz="4600"/>
          </a:p>
        </p:txBody>
      </p:sp>
      <p:sp>
        <p:nvSpPr>
          <p:cNvPr id="256" name="Google Shape;256;p9"/>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sz="1500"/>
              <a:t>21</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0"/>
          <p:cNvSpPr txBox="1">
            <a:spLocks noGrp="1"/>
          </p:cNvSpPr>
          <p:nvPr>
            <p:ph type="title"/>
          </p:nvPr>
        </p:nvSpPr>
        <p:spPr>
          <a:xfrm>
            <a:off x="4456200" y="3038400"/>
            <a:ext cx="3279600" cy="781200"/>
          </a:xfrm>
          <a:prstGeom prst="rect">
            <a:avLst/>
          </a:prstGeom>
          <a:noFill/>
          <a:ln>
            <a:noFill/>
          </a:ln>
        </p:spPr>
        <p:txBody>
          <a:bodyPr spcFirstLastPara="1" wrap="square" lIns="91425" tIns="45700" rIns="91425" bIns="45700" anchor="b" anchorCtr="0">
            <a:noAutofit/>
          </a:bodyPr>
          <a:lstStyle/>
          <a:p>
            <a:pPr marL="0" lvl="0" indent="0" algn="l" rtl="0">
              <a:lnSpc>
                <a:spcPct val="110000"/>
              </a:lnSpc>
              <a:spcBef>
                <a:spcPts val="0"/>
              </a:spcBef>
              <a:spcAft>
                <a:spcPts val="0"/>
              </a:spcAft>
              <a:buClr>
                <a:schemeClr val="dk1"/>
              </a:buClr>
              <a:buSzPts val="3200"/>
              <a:buFont typeface="Avenir"/>
              <a:buNone/>
            </a:pPr>
            <a:r>
              <a:rPr lang="en-US" sz="4600"/>
              <a:t>Questions?</a:t>
            </a:r>
            <a:endParaRPr sz="4600"/>
          </a:p>
        </p:txBody>
      </p:sp>
      <p:sp>
        <p:nvSpPr>
          <p:cNvPr id="262" name="Google Shape;262;p10"/>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r>
              <a:rPr lang="en-US" sz="1500"/>
              <a:t>22</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p:nvPr>
        </p:nvSpPr>
        <p:spPr>
          <a:xfrm>
            <a:off x="4528650" y="3026400"/>
            <a:ext cx="3134700" cy="805200"/>
          </a:xfrm>
          <a:prstGeom prst="rect">
            <a:avLst/>
          </a:prstGeom>
          <a:noFill/>
          <a:ln>
            <a:noFill/>
          </a:ln>
        </p:spPr>
        <p:txBody>
          <a:bodyPr spcFirstLastPara="1" wrap="square" lIns="91425" tIns="45700" rIns="91425" bIns="45700" anchor="b" anchorCtr="0">
            <a:noAutofit/>
          </a:bodyPr>
          <a:lstStyle/>
          <a:p>
            <a:pPr marL="0" lvl="0" indent="0" algn="l" rtl="0">
              <a:lnSpc>
                <a:spcPct val="110000"/>
              </a:lnSpc>
              <a:spcBef>
                <a:spcPts val="0"/>
              </a:spcBef>
              <a:spcAft>
                <a:spcPts val="0"/>
              </a:spcAft>
              <a:buClr>
                <a:schemeClr val="dk1"/>
              </a:buClr>
              <a:buSzPts val="3200"/>
              <a:buFont typeface="Avenir"/>
              <a:buNone/>
            </a:pPr>
            <a:r>
              <a:rPr lang="en-US" sz="4600"/>
              <a:t>Thank you!</a:t>
            </a:r>
            <a:endParaRPr sz="4600"/>
          </a:p>
        </p:txBody>
      </p:sp>
      <p:sp>
        <p:nvSpPr>
          <p:cNvPr id="268" name="Google Shape;268;p11"/>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r>
              <a:rPr lang="en-US" sz="1500"/>
              <a:t>23</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SzPts val="1800"/>
              <a:buNone/>
            </a:pPr>
            <a:r>
              <a:rPr lang="en-US"/>
              <a:t>Table of contents</a:t>
            </a:r>
            <a:endParaRPr/>
          </a:p>
        </p:txBody>
      </p:sp>
      <p:sp>
        <p:nvSpPr>
          <p:cNvPr id="107" name="Google Shape;107;p3"/>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fontScale="70000" lnSpcReduction="20000"/>
          </a:bodyPr>
          <a:lstStyle/>
          <a:p>
            <a:pPr marL="457200" lvl="0" indent="-317182" algn="l" rtl="0">
              <a:lnSpc>
                <a:spcPct val="150000"/>
              </a:lnSpc>
              <a:spcBef>
                <a:spcPts val="1000"/>
              </a:spcBef>
              <a:spcAft>
                <a:spcPts val="0"/>
              </a:spcAft>
              <a:buSzPct val="100000"/>
              <a:buAutoNum type="arabicPeriod"/>
            </a:pPr>
            <a:r>
              <a:rPr lang="en-US"/>
              <a:t>What is Augmented Reality?</a:t>
            </a:r>
            <a:endParaRPr/>
          </a:p>
          <a:p>
            <a:pPr marL="457200" lvl="0" indent="-317182" algn="l" rtl="0">
              <a:lnSpc>
                <a:spcPct val="150000"/>
              </a:lnSpc>
              <a:spcBef>
                <a:spcPts val="0"/>
              </a:spcBef>
              <a:spcAft>
                <a:spcPts val="0"/>
              </a:spcAft>
              <a:buSzPct val="100000"/>
              <a:buAutoNum type="arabicPeriod"/>
            </a:pPr>
            <a:r>
              <a:rPr lang="en-US"/>
              <a:t>Problem Statement</a:t>
            </a:r>
            <a:endParaRPr/>
          </a:p>
          <a:p>
            <a:pPr marL="457200" lvl="0" indent="-317182" algn="l" rtl="0">
              <a:lnSpc>
                <a:spcPct val="150000"/>
              </a:lnSpc>
              <a:spcBef>
                <a:spcPts val="0"/>
              </a:spcBef>
              <a:spcAft>
                <a:spcPts val="0"/>
              </a:spcAft>
              <a:buSzPct val="100000"/>
              <a:buAutoNum type="arabicPeriod"/>
            </a:pPr>
            <a:r>
              <a:rPr lang="en-US"/>
              <a:t>Objective</a:t>
            </a:r>
            <a:endParaRPr/>
          </a:p>
          <a:p>
            <a:pPr marL="457200" lvl="0" indent="-317182" algn="l" rtl="0">
              <a:lnSpc>
                <a:spcPct val="150000"/>
              </a:lnSpc>
              <a:spcBef>
                <a:spcPts val="0"/>
              </a:spcBef>
              <a:spcAft>
                <a:spcPts val="0"/>
              </a:spcAft>
              <a:buSzPct val="100000"/>
              <a:buAutoNum type="arabicPeriod"/>
            </a:pPr>
            <a:r>
              <a:rPr lang="en-US"/>
              <a:t>What’s AR-oom?</a:t>
            </a:r>
            <a:endParaRPr/>
          </a:p>
          <a:p>
            <a:pPr marL="457200" lvl="0" indent="-317182" algn="l" rtl="0">
              <a:lnSpc>
                <a:spcPct val="150000"/>
              </a:lnSpc>
              <a:spcBef>
                <a:spcPts val="0"/>
              </a:spcBef>
              <a:spcAft>
                <a:spcPts val="0"/>
              </a:spcAft>
              <a:buSzPct val="100000"/>
              <a:buAutoNum type="arabicPeriod"/>
            </a:pPr>
            <a:r>
              <a:rPr lang="en-US"/>
              <a:t>System Architecture</a:t>
            </a:r>
            <a:endParaRPr/>
          </a:p>
          <a:p>
            <a:pPr marL="457200" lvl="0" indent="-317182" algn="l" rtl="0">
              <a:lnSpc>
                <a:spcPct val="150000"/>
              </a:lnSpc>
              <a:spcBef>
                <a:spcPts val="0"/>
              </a:spcBef>
              <a:spcAft>
                <a:spcPts val="0"/>
              </a:spcAft>
              <a:buSzPct val="100000"/>
              <a:buAutoNum type="arabicPeriod"/>
            </a:pPr>
            <a:r>
              <a:rPr lang="en-US"/>
              <a:t>Functional Requirements</a:t>
            </a:r>
            <a:endParaRPr/>
          </a:p>
          <a:p>
            <a:pPr marL="457200" lvl="0" indent="-317182" algn="l" rtl="0">
              <a:lnSpc>
                <a:spcPct val="150000"/>
              </a:lnSpc>
              <a:spcBef>
                <a:spcPts val="0"/>
              </a:spcBef>
              <a:spcAft>
                <a:spcPts val="0"/>
              </a:spcAft>
              <a:buSzPct val="100000"/>
              <a:buAutoNum type="arabicPeriod"/>
            </a:pPr>
            <a:r>
              <a:rPr lang="en-US"/>
              <a:t>Non-functional Requirements</a:t>
            </a:r>
            <a:endParaRPr/>
          </a:p>
          <a:p>
            <a:pPr marL="457200" lvl="0" indent="-317182" algn="l" rtl="0">
              <a:lnSpc>
                <a:spcPct val="150000"/>
              </a:lnSpc>
              <a:spcBef>
                <a:spcPts val="0"/>
              </a:spcBef>
              <a:spcAft>
                <a:spcPts val="0"/>
              </a:spcAft>
              <a:buSzPct val="100000"/>
              <a:buAutoNum type="arabicPeriod"/>
            </a:pPr>
            <a:r>
              <a:rPr lang="en-US"/>
              <a:t>Use Case Diagram</a:t>
            </a:r>
            <a:endParaRPr/>
          </a:p>
          <a:p>
            <a:pPr marL="457200" lvl="0" indent="-317182" algn="l" rtl="0">
              <a:lnSpc>
                <a:spcPct val="150000"/>
              </a:lnSpc>
              <a:spcBef>
                <a:spcPts val="0"/>
              </a:spcBef>
              <a:spcAft>
                <a:spcPts val="0"/>
              </a:spcAft>
              <a:buSzPct val="100000"/>
              <a:buAutoNum type="arabicPeriod"/>
            </a:pPr>
            <a:r>
              <a:rPr lang="en-US"/>
              <a:t>Class Diagram</a:t>
            </a:r>
            <a:endParaRPr/>
          </a:p>
          <a:p>
            <a:pPr marL="457200" lvl="0" indent="-317182" algn="l" rtl="0">
              <a:lnSpc>
                <a:spcPct val="150000"/>
              </a:lnSpc>
              <a:spcBef>
                <a:spcPts val="0"/>
              </a:spcBef>
              <a:spcAft>
                <a:spcPts val="0"/>
              </a:spcAft>
              <a:buSzPct val="100000"/>
              <a:buAutoNum type="arabicPeriod"/>
            </a:pPr>
            <a:r>
              <a:rPr lang="en-US"/>
              <a:t>Challenges</a:t>
            </a:r>
            <a:endParaRPr/>
          </a:p>
          <a:p>
            <a:pPr marL="457200" lvl="0" indent="-317182" algn="l" rtl="0">
              <a:lnSpc>
                <a:spcPct val="150000"/>
              </a:lnSpc>
              <a:spcBef>
                <a:spcPts val="0"/>
              </a:spcBef>
              <a:spcAft>
                <a:spcPts val="0"/>
              </a:spcAft>
              <a:buSzPct val="100000"/>
              <a:buAutoNum type="arabicPeriod"/>
            </a:pPr>
            <a:r>
              <a:rPr lang="en-US"/>
              <a:t>Algorithms and Techniques</a:t>
            </a:r>
            <a:endParaRPr/>
          </a:p>
          <a:p>
            <a:pPr marL="457200" lvl="0" indent="-317182" algn="l" rtl="0">
              <a:lnSpc>
                <a:spcPct val="150000"/>
              </a:lnSpc>
              <a:spcBef>
                <a:spcPts val="0"/>
              </a:spcBef>
              <a:spcAft>
                <a:spcPts val="0"/>
              </a:spcAft>
              <a:buSzPct val="100000"/>
              <a:buAutoNum type="arabicPeriod"/>
            </a:pPr>
            <a:r>
              <a:rPr lang="en-US"/>
              <a:t>Demo</a:t>
            </a:r>
            <a:endParaRPr/>
          </a:p>
        </p:txBody>
      </p:sp>
      <p:sp>
        <p:nvSpPr>
          <p:cNvPr id="108" name="Google Shape;108;p3"/>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sz="1500"/>
              <a:t>3</a:t>
            </a:fld>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3b35d77c8d_0_1"/>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1-What’s Augmented Reality?</a:t>
            </a:r>
            <a:endParaRPr/>
          </a:p>
        </p:txBody>
      </p:sp>
      <p:sp>
        <p:nvSpPr>
          <p:cNvPr id="114" name="Google Shape;114;g13b35d77c8d_0_1"/>
          <p:cNvSpPr txBox="1">
            <a:spLocks noGrp="1"/>
          </p:cNvSpPr>
          <p:nvPr>
            <p:ph type="body" idx="1"/>
          </p:nvPr>
        </p:nvSpPr>
        <p:spPr>
          <a:xfrm>
            <a:off x="1077362" y="2427316"/>
            <a:ext cx="9950100" cy="3513600"/>
          </a:xfrm>
          <a:prstGeom prst="rect">
            <a:avLst/>
          </a:prstGeom>
        </p:spPr>
        <p:txBody>
          <a:bodyPr spcFirstLastPara="1" wrap="square" lIns="91425" tIns="45700" rIns="91425" bIns="45700" anchor="t" anchorCtr="0">
            <a:normAutofit/>
          </a:bodyPr>
          <a:lstStyle/>
          <a:p>
            <a:pPr marL="457200" lvl="0" indent="-336550" algn="l" rtl="0">
              <a:lnSpc>
                <a:spcPct val="110000"/>
              </a:lnSpc>
              <a:spcBef>
                <a:spcPts val="1000"/>
              </a:spcBef>
              <a:spcAft>
                <a:spcPts val="0"/>
              </a:spcAft>
              <a:buSzPts val="1700"/>
              <a:buChar char="•"/>
            </a:pPr>
            <a:r>
              <a:rPr lang="en-US" sz="1700"/>
              <a:t>Augmented reality (AR) involves overlaying visual, auditory or other sensory information onto the world in order to enhance one's experience.</a:t>
            </a:r>
            <a:br>
              <a:rPr lang="en-US" sz="1700"/>
            </a:br>
            <a:endParaRPr sz="1700"/>
          </a:p>
          <a:p>
            <a:pPr marL="457200" lvl="0" indent="-336550" algn="l" rtl="0">
              <a:lnSpc>
                <a:spcPct val="110000"/>
              </a:lnSpc>
              <a:spcBef>
                <a:spcPts val="0"/>
              </a:spcBef>
              <a:spcAft>
                <a:spcPts val="0"/>
              </a:spcAft>
              <a:buSzPts val="1700"/>
              <a:buChar char="•"/>
            </a:pPr>
            <a:r>
              <a:rPr lang="en-US" sz="1700"/>
              <a:t>Used in Education and Fitness.</a:t>
            </a:r>
            <a:endParaRPr sz="1700"/>
          </a:p>
          <a:p>
            <a:pPr marL="0" lvl="0" indent="0" algn="l" rtl="0">
              <a:spcBef>
                <a:spcPts val="1000"/>
              </a:spcBef>
              <a:spcAft>
                <a:spcPts val="0"/>
              </a:spcAft>
              <a:buNone/>
            </a:pPr>
            <a:endParaRPr/>
          </a:p>
        </p:txBody>
      </p:sp>
      <p:sp>
        <p:nvSpPr>
          <p:cNvPr id="115" name="Google Shape;115;g13b35d77c8d_0_1"/>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4</a:t>
            </a:fld>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3b35d77c8d_0_9"/>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Examples on AR</a:t>
            </a:r>
            <a:endParaRPr/>
          </a:p>
        </p:txBody>
      </p:sp>
      <p:sp>
        <p:nvSpPr>
          <p:cNvPr id="121" name="Google Shape;121;g13b35d77c8d_0_9"/>
          <p:cNvSpPr txBox="1">
            <a:spLocks noGrp="1"/>
          </p:cNvSpPr>
          <p:nvPr>
            <p:ph type="body" idx="1"/>
          </p:nvPr>
        </p:nvSpPr>
        <p:spPr>
          <a:xfrm>
            <a:off x="1077362" y="2427316"/>
            <a:ext cx="9950100" cy="3513600"/>
          </a:xfrm>
          <a:prstGeom prst="rect">
            <a:avLst/>
          </a:prstGeom>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100"/>
              <a:buFont typeface="Arial"/>
              <a:buNone/>
            </a:pPr>
            <a:r>
              <a:rPr lang="en-US">
                <a:latin typeface="Arial"/>
                <a:ea typeface="Arial"/>
                <a:cs typeface="Arial"/>
                <a:sym typeface="Arial"/>
              </a:rPr>
              <a:t>•</a:t>
            </a:r>
            <a:r>
              <a:rPr lang="en-US"/>
              <a:t>Pokémon  Go</a:t>
            </a:r>
            <a:endParaRPr/>
          </a:p>
          <a:p>
            <a:pPr marL="0" lvl="0" indent="0" algn="l" rtl="0">
              <a:lnSpc>
                <a:spcPct val="120000"/>
              </a:lnSpc>
              <a:spcBef>
                <a:spcPts val="0"/>
              </a:spcBef>
              <a:spcAft>
                <a:spcPts val="0"/>
              </a:spcAft>
              <a:buClr>
                <a:schemeClr val="dk1"/>
              </a:buClr>
              <a:buSzPts val="1100"/>
              <a:buFont typeface="Arial"/>
              <a:buNone/>
            </a:pPr>
            <a:r>
              <a:rPr lang="en-US">
                <a:latin typeface="Arial"/>
                <a:ea typeface="Arial"/>
                <a:cs typeface="Arial"/>
                <a:sym typeface="Arial"/>
              </a:rPr>
              <a:t>•</a:t>
            </a:r>
            <a:r>
              <a:rPr lang="en-US"/>
              <a:t>Google maps</a:t>
            </a:r>
            <a:endParaRPr/>
          </a:p>
          <a:p>
            <a:pPr marL="0" lvl="0" indent="0" algn="l" rtl="0">
              <a:spcBef>
                <a:spcPts val="1000"/>
              </a:spcBef>
              <a:spcAft>
                <a:spcPts val="0"/>
              </a:spcAft>
              <a:buNone/>
            </a:pPr>
            <a:endParaRPr/>
          </a:p>
        </p:txBody>
      </p:sp>
      <p:sp>
        <p:nvSpPr>
          <p:cNvPr id="122" name="Google Shape;122;g13b35d77c8d_0_9"/>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5</a:t>
            </a:fld>
            <a:endParaRPr sz="1500"/>
          </a:p>
        </p:txBody>
      </p:sp>
      <p:pic>
        <p:nvPicPr>
          <p:cNvPr id="123" name="Google Shape;123;g13b35d77c8d_0_9"/>
          <p:cNvPicPr preferRelativeResize="0"/>
          <p:nvPr/>
        </p:nvPicPr>
        <p:blipFill>
          <a:blip r:embed="rId3">
            <a:alphaModFix/>
          </a:blip>
          <a:stretch>
            <a:fillRect/>
          </a:stretch>
        </p:blipFill>
        <p:spPr>
          <a:xfrm>
            <a:off x="5550563" y="1519225"/>
            <a:ext cx="5476875" cy="3819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3b30ebb286_0_0"/>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2- Problem statement</a:t>
            </a:r>
            <a:endParaRPr/>
          </a:p>
        </p:txBody>
      </p:sp>
      <p:sp>
        <p:nvSpPr>
          <p:cNvPr id="129" name="Google Shape;129;g13b30ebb286_0_0"/>
          <p:cNvSpPr txBox="1">
            <a:spLocks noGrp="1"/>
          </p:cNvSpPr>
          <p:nvPr>
            <p:ph type="body" idx="1"/>
          </p:nvPr>
        </p:nvSpPr>
        <p:spPr>
          <a:xfrm>
            <a:off x="1077362" y="2427316"/>
            <a:ext cx="9950100" cy="3513600"/>
          </a:xfrm>
          <a:prstGeom prst="rect">
            <a:avLst/>
          </a:prstGeom>
        </p:spPr>
        <p:txBody>
          <a:bodyPr spcFirstLastPara="1" wrap="square" lIns="91425" tIns="45700" rIns="91425" bIns="45700" anchor="t" anchorCtr="0">
            <a:normAutofit/>
          </a:bodyPr>
          <a:lstStyle/>
          <a:p>
            <a:pPr marL="457200" lvl="0" indent="-336550" algn="l" rtl="0">
              <a:lnSpc>
                <a:spcPct val="115000"/>
              </a:lnSpc>
              <a:spcBef>
                <a:spcPts val="0"/>
              </a:spcBef>
              <a:spcAft>
                <a:spcPts val="0"/>
              </a:spcAft>
              <a:buClr>
                <a:srgbClr val="1A1A1A"/>
              </a:buClr>
              <a:buSzPts val="1700"/>
              <a:buChar char="•"/>
            </a:pPr>
            <a:r>
              <a:rPr lang="en-US" sz="1700">
                <a:solidFill>
                  <a:srgbClr val="1A1A1A"/>
                </a:solidFill>
                <a:highlight>
                  <a:schemeClr val="lt1"/>
                </a:highlight>
              </a:rPr>
              <a:t>How to visualize different furniture models with a variety of colors in the current environment?</a:t>
            </a:r>
            <a:endParaRPr sz="1700">
              <a:solidFill>
                <a:srgbClr val="1A1A1A"/>
              </a:solidFill>
              <a:highlight>
                <a:schemeClr val="lt1"/>
              </a:highlight>
            </a:endParaRPr>
          </a:p>
          <a:p>
            <a:pPr marL="0" lvl="0" indent="0" algn="l" rtl="0">
              <a:spcBef>
                <a:spcPts val="1200"/>
              </a:spcBef>
              <a:spcAft>
                <a:spcPts val="0"/>
              </a:spcAft>
              <a:buNone/>
            </a:pPr>
            <a:endParaRPr/>
          </a:p>
        </p:txBody>
      </p:sp>
      <p:sp>
        <p:nvSpPr>
          <p:cNvPr id="130" name="Google Shape;130;g13b30ebb286_0_0"/>
          <p:cNvSpPr txBox="1">
            <a:spLocks noGrp="1"/>
          </p:cNvSpPr>
          <p:nvPr>
            <p:ph type="sldNum" idx="12"/>
          </p:nvPr>
        </p:nvSpPr>
        <p:spPr>
          <a:xfrm>
            <a:off x="11540355" y="6356350"/>
            <a:ext cx="411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sz="1500"/>
              <a:t>6</a:t>
            </a:fld>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f3ee32740b_2_20"/>
          <p:cNvSpPr txBox="1">
            <a:spLocks noGrp="1"/>
          </p:cNvSpPr>
          <p:nvPr>
            <p:ph type="title"/>
          </p:nvPr>
        </p:nvSpPr>
        <p:spPr>
          <a:xfrm>
            <a:off x="1077362" y="7290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US"/>
              <a:t>3- Objective</a:t>
            </a:r>
            <a:endParaRPr/>
          </a:p>
        </p:txBody>
      </p:sp>
      <p:sp>
        <p:nvSpPr>
          <p:cNvPr id="136" name="Google Shape;136;gf3ee32740b_2_20"/>
          <p:cNvSpPr txBox="1">
            <a:spLocks noGrp="1"/>
          </p:cNvSpPr>
          <p:nvPr>
            <p:ph type="body" idx="1"/>
          </p:nvPr>
        </p:nvSpPr>
        <p:spPr>
          <a:xfrm>
            <a:off x="1077350" y="2427325"/>
            <a:ext cx="7681800" cy="2893500"/>
          </a:xfrm>
          <a:prstGeom prst="rect">
            <a:avLst/>
          </a:prstGeom>
          <a:noFill/>
          <a:ln>
            <a:noFill/>
          </a:ln>
        </p:spPr>
        <p:txBody>
          <a:bodyPr spcFirstLastPara="1" wrap="square" lIns="91425" tIns="45700" rIns="91425" bIns="45700" anchor="t" anchorCtr="0">
            <a:noAutofit/>
          </a:bodyPr>
          <a:lstStyle/>
          <a:p>
            <a:pPr marL="228600" lvl="1" indent="-222250" algn="l" rtl="0">
              <a:lnSpc>
                <a:spcPct val="150000"/>
              </a:lnSpc>
              <a:spcBef>
                <a:spcPts val="0"/>
              </a:spcBef>
              <a:spcAft>
                <a:spcPts val="0"/>
              </a:spcAft>
              <a:buSzPts val="1700"/>
              <a:buChar char="•"/>
            </a:pPr>
            <a:r>
              <a:rPr lang="en-US" sz="1700"/>
              <a:t>Facilitating the process of trying more than one piece of furniture together and check how they all look like. Giving an in-store experience for the users.</a:t>
            </a:r>
            <a:endParaRPr sz="1700"/>
          </a:p>
          <a:p>
            <a:pPr marL="228600" lvl="1" indent="-222250" algn="l" rtl="0">
              <a:lnSpc>
                <a:spcPct val="150000"/>
              </a:lnSpc>
              <a:spcBef>
                <a:spcPts val="1000"/>
              </a:spcBef>
              <a:spcAft>
                <a:spcPts val="0"/>
              </a:spcAft>
              <a:buSzPts val="1700"/>
              <a:buChar char="•"/>
            </a:pPr>
            <a:r>
              <a:rPr lang="en-US" sz="1700"/>
              <a:t>Visualizing home furniture through the lens of user’s mobile phone camera and right on their screen, helping users decide if it's suitable or not, and what furniture will fit best in their space without any cost or effort.</a:t>
            </a:r>
            <a:endParaRPr sz="1700"/>
          </a:p>
        </p:txBody>
      </p:sp>
      <p:sp>
        <p:nvSpPr>
          <p:cNvPr id="137" name="Google Shape;137;gf3ee32740b_2_20"/>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sz="1500"/>
              <a:t>7</a:t>
            </a:fld>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
          <p:cNvSpPr txBox="1">
            <a:spLocks noGrp="1"/>
          </p:cNvSpPr>
          <p:nvPr>
            <p:ph type="title"/>
          </p:nvPr>
        </p:nvSpPr>
        <p:spPr>
          <a:xfrm>
            <a:off x="1077362" y="7290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US"/>
              <a:t>4- What’s AR-oom?</a:t>
            </a:r>
            <a:endParaRPr/>
          </a:p>
        </p:txBody>
      </p:sp>
      <p:sp>
        <p:nvSpPr>
          <p:cNvPr id="143" name="Google Shape;143;p4"/>
          <p:cNvSpPr txBox="1">
            <a:spLocks noGrp="1"/>
          </p:cNvSpPr>
          <p:nvPr>
            <p:ph type="body" idx="1"/>
          </p:nvPr>
        </p:nvSpPr>
        <p:spPr>
          <a:xfrm>
            <a:off x="1077350" y="2427325"/>
            <a:ext cx="4883400" cy="3513600"/>
          </a:xfrm>
          <a:prstGeom prst="rect">
            <a:avLst/>
          </a:prstGeom>
          <a:noFill/>
          <a:ln>
            <a:noFill/>
          </a:ln>
        </p:spPr>
        <p:txBody>
          <a:bodyPr spcFirstLastPara="1" wrap="square" lIns="91425" tIns="45700" rIns="91425" bIns="45700" anchor="t" anchorCtr="0">
            <a:noAutofit/>
          </a:bodyPr>
          <a:lstStyle/>
          <a:p>
            <a:pPr marL="228600" lvl="0" indent="-222250" algn="l" rtl="0">
              <a:lnSpc>
                <a:spcPct val="150000"/>
              </a:lnSpc>
              <a:spcBef>
                <a:spcPts val="0"/>
              </a:spcBef>
              <a:spcAft>
                <a:spcPts val="0"/>
              </a:spcAft>
              <a:buClr>
                <a:schemeClr val="dk1"/>
              </a:buClr>
              <a:buSzPts val="1700"/>
              <a:buChar char="•"/>
            </a:pPr>
            <a:r>
              <a:rPr lang="en-US" sz="1700"/>
              <a:t>AR-oom is a Unity-based application that uses ARCore SDK on android OS utilizing the AR technologies in simulating the process of trying out different pieces of furniture in the same room.</a:t>
            </a:r>
            <a:endParaRPr sz="1500"/>
          </a:p>
          <a:p>
            <a:pPr marL="228600" lvl="0" indent="-114300" algn="l" rtl="0">
              <a:lnSpc>
                <a:spcPct val="150000"/>
              </a:lnSpc>
              <a:spcBef>
                <a:spcPts val="1000"/>
              </a:spcBef>
              <a:spcAft>
                <a:spcPts val="0"/>
              </a:spcAft>
              <a:buClr>
                <a:schemeClr val="dk1"/>
              </a:buClr>
              <a:buSzPts val="1800"/>
              <a:buNone/>
            </a:pPr>
            <a:endParaRPr/>
          </a:p>
        </p:txBody>
      </p:sp>
      <p:sp>
        <p:nvSpPr>
          <p:cNvPr id="144" name="Google Shape;144;p4"/>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sz="1500"/>
              <a:t>8</a:t>
            </a:fld>
            <a:endParaRPr sz="1500"/>
          </a:p>
        </p:txBody>
      </p:sp>
      <p:pic>
        <p:nvPicPr>
          <p:cNvPr id="145" name="Google Shape;145;p4"/>
          <p:cNvPicPr preferRelativeResize="0"/>
          <p:nvPr/>
        </p:nvPicPr>
        <p:blipFill>
          <a:blip r:embed="rId3">
            <a:alphaModFix/>
          </a:blip>
          <a:stretch>
            <a:fillRect/>
          </a:stretch>
        </p:blipFill>
        <p:spPr>
          <a:xfrm>
            <a:off x="7280525" y="1146450"/>
            <a:ext cx="2538775" cy="4794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431100" y="212200"/>
            <a:ext cx="9950100" cy="11319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1100"/>
              <a:buFont typeface="Arial"/>
              <a:buNone/>
            </a:pPr>
            <a:r>
              <a:rPr lang="en-US">
                <a:solidFill>
                  <a:srgbClr val="1A1A1A"/>
                </a:solidFill>
              </a:rPr>
              <a:t>5- System architecture</a:t>
            </a:r>
            <a:endParaRPr/>
          </a:p>
        </p:txBody>
      </p:sp>
      <p:sp>
        <p:nvSpPr>
          <p:cNvPr id="151" name="Google Shape;151;p5"/>
          <p:cNvSpPr txBox="1">
            <a:spLocks noGrp="1"/>
          </p:cNvSpPr>
          <p:nvPr>
            <p:ph type="sldNum" idx="12"/>
          </p:nvPr>
        </p:nvSpPr>
        <p:spPr>
          <a:xfrm>
            <a:off x="11540355" y="6356350"/>
            <a:ext cx="411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r>
              <a:rPr lang="en-US" sz="1500"/>
              <a:t>9</a:t>
            </a:r>
            <a:endParaRPr sz="1500"/>
          </a:p>
        </p:txBody>
      </p:sp>
      <p:pic>
        <p:nvPicPr>
          <p:cNvPr id="152" name="Google Shape;152;p5"/>
          <p:cNvPicPr preferRelativeResize="0"/>
          <p:nvPr/>
        </p:nvPicPr>
        <p:blipFill>
          <a:blip r:embed="rId3">
            <a:alphaModFix/>
          </a:blip>
          <a:stretch>
            <a:fillRect/>
          </a:stretch>
        </p:blipFill>
        <p:spPr>
          <a:xfrm>
            <a:off x="1145900" y="1393325"/>
            <a:ext cx="7544749" cy="4963026"/>
          </a:xfrm>
          <a:prstGeom prst="rect">
            <a:avLst/>
          </a:prstGeom>
          <a:noFill/>
          <a:ln>
            <a:noFill/>
          </a:ln>
        </p:spPr>
      </p:pic>
    </p:spTree>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413124"/>
      </a:dk2>
      <a:lt2>
        <a:srgbClr val="E2E8E8"/>
      </a:lt2>
      <a:accent1>
        <a:srgbClr val="C697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1340</Words>
  <Application>Microsoft Office PowerPoint</Application>
  <PresentationFormat>Widescreen</PresentationFormat>
  <Paragraphs>129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Noto Naskh Arabic</vt:lpstr>
      <vt:lpstr>Avenir</vt:lpstr>
      <vt:lpstr>Arial</vt:lpstr>
      <vt:lpstr>BlocksVTI</vt:lpstr>
      <vt:lpstr>AR-oom: Build your home</vt:lpstr>
      <vt:lpstr>Team:</vt:lpstr>
      <vt:lpstr>Table of contents</vt:lpstr>
      <vt:lpstr>1-What’s Augmented Reality?</vt:lpstr>
      <vt:lpstr>Examples on AR</vt:lpstr>
      <vt:lpstr>2- Problem statement</vt:lpstr>
      <vt:lpstr>3- Objective</vt:lpstr>
      <vt:lpstr>4- What’s AR-oom?</vt:lpstr>
      <vt:lpstr>5- System architecture</vt:lpstr>
      <vt:lpstr>6- Functional requirements</vt:lpstr>
      <vt:lpstr>7- Non-functional requirements</vt:lpstr>
      <vt:lpstr>8- Use Case diagram</vt:lpstr>
      <vt:lpstr>9- Class Diagram</vt:lpstr>
      <vt:lpstr>10- Challenges</vt:lpstr>
      <vt:lpstr>11- Algorithms and techniques</vt:lpstr>
      <vt:lpstr>11- Algorithms and techniques</vt:lpstr>
      <vt:lpstr>11- Algorithms and techniques</vt:lpstr>
      <vt:lpstr>11- Algorithms and techniques (cont.)</vt:lpstr>
      <vt:lpstr>11- Algorithms and techniques (cont.)</vt:lpstr>
      <vt:lpstr>11- Algorithms and techniques (cont.)</vt:lpstr>
      <vt:lpstr>12- 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AR-oom: Build your home</dc:title>
  <dc:creator>Omar</dc:creator>
  <cp:lastModifiedBy>DragonRiderFTW1 DragonRiderFTW1</cp:lastModifiedBy>
  <cp:revision>1</cp:revision>
  <dcterms:modified xsi:type="dcterms:W3CDTF">2023-12-17T21:27:14Z</dcterms:modified>
</cp:coreProperties>
</file>